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5"/>
  </p:notesMasterIdLst>
  <p:handoutMasterIdLst>
    <p:handoutMasterId r:id="rId26"/>
  </p:handoutMasterIdLst>
  <p:sldIdLst>
    <p:sldId id="257" r:id="rId2"/>
    <p:sldId id="264" r:id="rId3"/>
    <p:sldId id="272" r:id="rId4"/>
    <p:sldId id="265" r:id="rId5"/>
    <p:sldId id="287" r:id="rId6"/>
    <p:sldId id="285" r:id="rId7"/>
    <p:sldId id="273" r:id="rId8"/>
    <p:sldId id="274" r:id="rId9"/>
    <p:sldId id="275" r:id="rId10"/>
    <p:sldId id="276" r:id="rId11"/>
    <p:sldId id="277" r:id="rId12"/>
    <p:sldId id="267" r:id="rId13"/>
    <p:sldId id="268" r:id="rId14"/>
    <p:sldId id="258" r:id="rId15"/>
    <p:sldId id="271" r:id="rId16"/>
    <p:sldId id="286" r:id="rId17"/>
    <p:sldId id="269" r:id="rId18"/>
    <p:sldId id="279" r:id="rId19"/>
    <p:sldId id="280" r:id="rId20"/>
    <p:sldId id="281" r:id="rId21"/>
    <p:sldId id="283" r:id="rId22"/>
    <p:sldId id="284" r:id="rId23"/>
    <p:sldId id="259" r:id="rId24"/>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C7C7C"/>
    <a:srgbClr val="4D4D4D"/>
    <a:srgbClr val="3576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348"/>
    <p:restoredTop sz="96327"/>
  </p:normalViewPr>
  <p:slideViewPr>
    <p:cSldViewPr snapToGrid="0">
      <p:cViewPr varScale="1">
        <p:scale>
          <a:sx n="124" d="100"/>
          <a:sy n="124" d="100"/>
        </p:scale>
        <p:origin x="720" y="168"/>
      </p:cViewPr>
      <p:guideLst/>
    </p:cSldViewPr>
  </p:slideViewPr>
  <p:notesTextViewPr>
    <p:cViewPr>
      <p:scale>
        <a:sx n="1" d="1"/>
        <a:sy n="1" d="1"/>
      </p:scale>
      <p:origin x="0" y="0"/>
    </p:cViewPr>
  </p:notesTextViewPr>
  <p:notesViewPr>
    <p:cSldViewPr snapToGrid="0">
      <p:cViewPr varScale="1">
        <p:scale>
          <a:sx n="79" d="100"/>
          <a:sy n="79" d="100"/>
        </p:scale>
        <p:origin x="2576"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23D6F5-E352-8746-955A-511C05225775}" type="doc">
      <dgm:prSet loTypeId="urn:microsoft.com/office/officeart/2005/8/layout/cycle1" loCatId="" qsTypeId="urn:microsoft.com/office/officeart/2005/8/quickstyle/simple1" qsCatId="simple" csTypeId="urn:microsoft.com/office/officeart/2005/8/colors/accent1_5" csCatId="accent1" phldr="1"/>
      <dgm:spPr/>
      <dgm:t>
        <a:bodyPr/>
        <a:lstStyle/>
        <a:p>
          <a:endParaRPr lang="fr-FR"/>
        </a:p>
      </dgm:t>
    </dgm:pt>
    <dgm:pt modelId="{C078C7E1-0EF8-5143-AECF-87E677138E0A}">
      <dgm:prSet phldrT="[Texte]" custT="1"/>
      <dgm:spPr/>
      <dgm:t>
        <a:bodyPr/>
        <a:lstStyle/>
        <a:p>
          <a:r>
            <a:rPr lang="fr-FR" sz="2000" dirty="0"/>
            <a:t>  Appareillage bilatérale</a:t>
          </a:r>
        </a:p>
      </dgm:t>
    </dgm:pt>
    <dgm:pt modelId="{A0530115-B27E-4E41-A575-DDB23AFE3C62}" type="parTrans" cxnId="{124C6170-7606-7F4E-A527-8170CBFDC826}">
      <dgm:prSet/>
      <dgm:spPr/>
      <dgm:t>
        <a:bodyPr/>
        <a:lstStyle/>
        <a:p>
          <a:endParaRPr lang="fr-FR"/>
        </a:p>
      </dgm:t>
    </dgm:pt>
    <dgm:pt modelId="{C6A95319-71E2-8F4A-8C06-0DAB67F0D812}" type="sibTrans" cxnId="{124C6170-7606-7F4E-A527-8170CBFDC826}">
      <dgm:prSet/>
      <dgm:spPr>
        <a:noFill/>
        <a:ln>
          <a:solidFill>
            <a:schemeClr val="tx1"/>
          </a:solidFill>
        </a:ln>
      </dgm:spPr>
      <dgm:t>
        <a:bodyPr/>
        <a:lstStyle/>
        <a:p>
          <a:endParaRPr lang="fr-FR"/>
        </a:p>
      </dgm:t>
    </dgm:pt>
    <dgm:pt modelId="{A38755A2-7CBD-E44A-B31A-7762898DBED7}">
      <dgm:prSet phldrT="[Texte]" custT="1"/>
      <dgm:spPr/>
      <dgm:t>
        <a:bodyPr/>
        <a:lstStyle/>
        <a:p>
          <a:r>
            <a:rPr lang="fr-FR" sz="2000" dirty="0"/>
            <a:t>Expérience &gt; 6 mois </a:t>
          </a:r>
        </a:p>
      </dgm:t>
    </dgm:pt>
    <dgm:pt modelId="{55594D82-8B9F-B947-B8AA-CDB713A3DBA3}" type="parTrans" cxnId="{C093F38D-3010-4F4E-A33F-FA1908297C75}">
      <dgm:prSet/>
      <dgm:spPr/>
      <dgm:t>
        <a:bodyPr/>
        <a:lstStyle/>
        <a:p>
          <a:endParaRPr lang="fr-FR"/>
        </a:p>
      </dgm:t>
    </dgm:pt>
    <dgm:pt modelId="{2C794CE4-05EC-AC4B-93EC-9FB5CD07C2A4}" type="sibTrans" cxnId="{C093F38D-3010-4F4E-A33F-FA1908297C75}">
      <dgm:prSet/>
      <dgm:spPr>
        <a:noFill/>
        <a:ln>
          <a:solidFill>
            <a:schemeClr val="tx1"/>
          </a:solidFill>
        </a:ln>
      </dgm:spPr>
      <dgm:t>
        <a:bodyPr/>
        <a:lstStyle/>
        <a:p>
          <a:endParaRPr lang="fr-FR"/>
        </a:p>
      </dgm:t>
    </dgm:pt>
    <dgm:pt modelId="{1B26D7CB-D4BB-C749-9496-C0E29F77B80E}">
      <dgm:prSet phldrT="[Texte]" custT="1"/>
      <dgm:spPr/>
      <dgm:t>
        <a:bodyPr/>
        <a:lstStyle/>
        <a:p>
          <a:r>
            <a:rPr lang="fr-FR" sz="2000" dirty="0"/>
            <a:t>Temps de port &gt; 6h/jours </a:t>
          </a:r>
        </a:p>
      </dgm:t>
    </dgm:pt>
    <dgm:pt modelId="{8B8FCBDB-5D8B-B748-BE54-530618ACE66B}" type="parTrans" cxnId="{DFE14260-A99E-724B-8084-12C042577582}">
      <dgm:prSet/>
      <dgm:spPr/>
      <dgm:t>
        <a:bodyPr/>
        <a:lstStyle/>
        <a:p>
          <a:endParaRPr lang="fr-FR"/>
        </a:p>
      </dgm:t>
    </dgm:pt>
    <dgm:pt modelId="{08C62D85-96F2-F14B-98F7-3F905E5B649A}" type="sibTrans" cxnId="{DFE14260-A99E-724B-8084-12C042577582}">
      <dgm:prSet/>
      <dgm:spPr>
        <a:noFill/>
        <a:ln>
          <a:solidFill>
            <a:schemeClr val="tx1"/>
          </a:solidFill>
        </a:ln>
      </dgm:spPr>
      <dgm:t>
        <a:bodyPr/>
        <a:lstStyle/>
        <a:p>
          <a:endParaRPr lang="fr-FR"/>
        </a:p>
      </dgm:t>
    </dgm:pt>
    <dgm:pt modelId="{F173FF1E-A297-BA46-A09E-5A8BACCB2D76}">
      <dgm:prSet phldrT="[Texte]" custT="1"/>
      <dgm:spPr/>
      <dgm:t>
        <a:bodyPr/>
        <a:lstStyle/>
        <a:p>
          <a:r>
            <a:rPr lang="fr-FR" sz="2000" dirty="0"/>
            <a:t>Audition stable </a:t>
          </a:r>
        </a:p>
      </dgm:t>
    </dgm:pt>
    <dgm:pt modelId="{1F14D5E3-988C-4548-A3F4-57F32B76B71E}" type="sibTrans" cxnId="{4F5EC751-F06F-2E48-809C-38E0DBAFDCD0}">
      <dgm:prSet/>
      <dgm:spPr>
        <a:noFill/>
        <a:ln>
          <a:solidFill>
            <a:schemeClr val="tx1"/>
          </a:solidFill>
        </a:ln>
      </dgm:spPr>
      <dgm:t>
        <a:bodyPr/>
        <a:lstStyle/>
        <a:p>
          <a:endParaRPr lang="fr-FR"/>
        </a:p>
      </dgm:t>
    </dgm:pt>
    <dgm:pt modelId="{F35E98A5-E2A4-BC46-9470-668D7DC13E53}" type="parTrans" cxnId="{4F5EC751-F06F-2E48-809C-38E0DBAFDCD0}">
      <dgm:prSet/>
      <dgm:spPr/>
      <dgm:t>
        <a:bodyPr/>
        <a:lstStyle/>
        <a:p>
          <a:endParaRPr lang="fr-FR"/>
        </a:p>
      </dgm:t>
    </dgm:pt>
    <dgm:pt modelId="{9162DAB5-1A9E-624C-9D2A-AD27E47D9353}">
      <dgm:prSet phldrT="[Texte]" custT="1"/>
      <dgm:spPr/>
      <dgm:t>
        <a:bodyPr/>
        <a:lstStyle/>
        <a:p>
          <a:r>
            <a:rPr lang="fr-FR" sz="2000" dirty="0"/>
            <a:t>Perte moyenne comprise entre 70 et 81 dB HL</a:t>
          </a:r>
        </a:p>
      </dgm:t>
    </dgm:pt>
    <dgm:pt modelId="{D62A0CD3-0943-CE47-A351-C8BFB381FD96}" type="sibTrans" cxnId="{F383BF6C-E6B6-AB41-95B5-694E25E47DFD}">
      <dgm:prSet/>
      <dgm:spPr>
        <a:noFill/>
        <a:ln>
          <a:solidFill>
            <a:schemeClr val="tx1"/>
          </a:solidFill>
        </a:ln>
      </dgm:spPr>
      <dgm:t>
        <a:bodyPr/>
        <a:lstStyle/>
        <a:p>
          <a:endParaRPr lang="fr-FR"/>
        </a:p>
      </dgm:t>
    </dgm:pt>
    <dgm:pt modelId="{077ECA3B-C1F5-6242-A908-B274E3725F48}" type="parTrans" cxnId="{F383BF6C-E6B6-AB41-95B5-694E25E47DFD}">
      <dgm:prSet/>
      <dgm:spPr/>
      <dgm:t>
        <a:bodyPr/>
        <a:lstStyle/>
        <a:p>
          <a:endParaRPr lang="fr-FR"/>
        </a:p>
      </dgm:t>
    </dgm:pt>
    <dgm:pt modelId="{7F994D3B-4DCB-CC48-AB27-539D86953E38}" type="pres">
      <dgm:prSet presAssocID="{3A23D6F5-E352-8746-955A-511C05225775}" presName="cycle" presStyleCnt="0">
        <dgm:presLayoutVars>
          <dgm:dir/>
          <dgm:resizeHandles val="exact"/>
        </dgm:presLayoutVars>
      </dgm:prSet>
      <dgm:spPr/>
    </dgm:pt>
    <dgm:pt modelId="{0A7461EA-EB90-2D4F-AF10-A3F9B9F6EBB7}" type="pres">
      <dgm:prSet presAssocID="{C078C7E1-0EF8-5143-AECF-87E677138E0A}" presName="dummy" presStyleCnt="0"/>
      <dgm:spPr/>
    </dgm:pt>
    <dgm:pt modelId="{0C58EB74-021B-A942-BB1B-C3344C22071B}" type="pres">
      <dgm:prSet presAssocID="{C078C7E1-0EF8-5143-AECF-87E677138E0A}" presName="node" presStyleLbl="revTx" presStyleIdx="0" presStyleCnt="5" custScaleX="216112" custScaleY="52320" custRadScaleRad="100498" custRadScaleInc="31029">
        <dgm:presLayoutVars>
          <dgm:bulletEnabled val="1"/>
        </dgm:presLayoutVars>
      </dgm:prSet>
      <dgm:spPr/>
    </dgm:pt>
    <dgm:pt modelId="{16BD1EC7-1128-D647-A920-58C40C02DCD3}" type="pres">
      <dgm:prSet presAssocID="{C6A95319-71E2-8F4A-8C06-0DAB67F0D812}" presName="sibTrans" presStyleLbl="node1" presStyleIdx="0" presStyleCnt="5"/>
      <dgm:spPr/>
    </dgm:pt>
    <dgm:pt modelId="{1B169F9D-848A-0849-B8F8-A6A530E24529}" type="pres">
      <dgm:prSet presAssocID="{9162DAB5-1A9E-624C-9D2A-AD27E47D9353}" presName="dummy" presStyleCnt="0"/>
      <dgm:spPr/>
    </dgm:pt>
    <dgm:pt modelId="{808A37D7-87DA-304B-B9FE-C0672E6BA758}" type="pres">
      <dgm:prSet presAssocID="{9162DAB5-1A9E-624C-9D2A-AD27E47D9353}" presName="node" presStyleLbl="revTx" presStyleIdx="1" presStyleCnt="5" custScaleX="204501" custScaleY="56665" custRadScaleRad="99830" custRadScaleInc="20849">
        <dgm:presLayoutVars>
          <dgm:bulletEnabled val="1"/>
        </dgm:presLayoutVars>
      </dgm:prSet>
      <dgm:spPr/>
    </dgm:pt>
    <dgm:pt modelId="{2F333B37-A2A2-574B-935C-D2E4CD490E24}" type="pres">
      <dgm:prSet presAssocID="{D62A0CD3-0943-CE47-A351-C8BFB381FD96}" presName="sibTrans" presStyleLbl="node1" presStyleIdx="1" presStyleCnt="5" custLinFactNeighborX="2903" custLinFactNeighborY="397"/>
      <dgm:spPr/>
    </dgm:pt>
    <dgm:pt modelId="{E1E327E4-92B7-C645-82EF-F0EF84A3397D}" type="pres">
      <dgm:prSet presAssocID="{A38755A2-7CBD-E44A-B31A-7762898DBED7}" presName="dummy" presStyleCnt="0"/>
      <dgm:spPr/>
    </dgm:pt>
    <dgm:pt modelId="{435B383E-53C9-BB48-BF8C-D9BA6B1595AA}" type="pres">
      <dgm:prSet presAssocID="{A38755A2-7CBD-E44A-B31A-7762898DBED7}" presName="node" presStyleLbl="revTx" presStyleIdx="2" presStyleCnt="5" custScaleX="91230" custScaleY="66035">
        <dgm:presLayoutVars>
          <dgm:bulletEnabled val="1"/>
        </dgm:presLayoutVars>
      </dgm:prSet>
      <dgm:spPr/>
    </dgm:pt>
    <dgm:pt modelId="{C509DA5F-E9A0-BC4E-B259-DA8EB02553AF}" type="pres">
      <dgm:prSet presAssocID="{2C794CE4-05EC-AC4B-93EC-9FB5CD07C2A4}" presName="sibTrans" presStyleLbl="node1" presStyleIdx="2" presStyleCnt="5" custLinFactNeighborX="-2812" custLinFactNeighborY="645"/>
      <dgm:spPr/>
    </dgm:pt>
    <dgm:pt modelId="{38D77CBA-273E-2744-80A3-1C738AF5ADA1}" type="pres">
      <dgm:prSet presAssocID="{1B26D7CB-D4BB-C749-9496-C0E29F77B80E}" presName="dummy" presStyleCnt="0"/>
      <dgm:spPr/>
    </dgm:pt>
    <dgm:pt modelId="{4CDD9F47-CB6C-8E44-B611-616227B7637E}" type="pres">
      <dgm:prSet presAssocID="{1B26D7CB-D4BB-C749-9496-C0E29F77B80E}" presName="node" presStyleLbl="revTx" presStyleIdx="3" presStyleCnt="5" custScaleX="163433" custScaleY="48510" custRadScaleRad="103178" custRadScaleInc="-17640">
        <dgm:presLayoutVars>
          <dgm:bulletEnabled val="1"/>
        </dgm:presLayoutVars>
      </dgm:prSet>
      <dgm:spPr/>
    </dgm:pt>
    <dgm:pt modelId="{CFB8F25E-0537-FE4F-870C-A3EF9A660C81}" type="pres">
      <dgm:prSet presAssocID="{08C62D85-96F2-F14B-98F7-3F905E5B649A}" presName="sibTrans" presStyleLbl="node1" presStyleIdx="3" presStyleCnt="5"/>
      <dgm:spPr/>
    </dgm:pt>
    <dgm:pt modelId="{FD3595E3-9192-2A40-9D7F-D9CE4DDDA8CD}" type="pres">
      <dgm:prSet presAssocID="{F173FF1E-A297-BA46-A09E-5A8BACCB2D76}" presName="dummy" presStyleCnt="0"/>
      <dgm:spPr/>
    </dgm:pt>
    <dgm:pt modelId="{707957E1-15BF-B342-A931-77AACA851A50}" type="pres">
      <dgm:prSet presAssocID="{F173FF1E-A297-BA46-A09E-5A8BACCB2D76}" presName="node" presStyleLbl="revTx" presStyleIdx="4" presStyleCnt="5" custScaleX="138704" custScaleY="39941" custRadScaleRad="95964" custRadScaleInc="-33821">
        <dgm:presLayoutVars>
          <dgm:bulletEnabled val="1"/>
        </dgm:presLayoutVars>
      </dgm:prSet>
      <dgm:spPr/>
    </dgm:pt>
    <dgm:pt modelId="{7B9F577E-CEDF-0C4B-87CC-003A7AC58A14}" type="pres">
      <dgm:prSet presAssocID="{1F14D5E3-988C-4548-A3F4-57F32B76B71E}" presName="sibTrans" presStyleLbl="node1" presStyleIdx="4" presStyleCnt="5" custAng="231672" custLinFactNeighborX="-1690" custLinFactNeighborY="-935"/>
      <dgm:spPr/>
    </dgm:pt>
  </dgm:ptLst>
  <dgm:cxnLst>
    <dgm:cxn modelId="{6E62D015-1881-1A40-B346-016B39D4323E}" type="presOf" srcId="{F173FF1E-A297-BA46-A09E-5A8BACCB2D76}" destId="{707957E1-15BF-B342-A931-77AACA851A50}" srcOrd="0" destOrd="0" presId="urn:microsoft.com/office/officeart/2005/8/layout/cycle1"/>
    <dgm:cxn modelId="{F935CE1F-426D-A84C-A05A-A6D73F5B026F}" type="presOf" srcId="{3A23D6F5-E352-8746-955A-511C05225775}" destId="{7F994D3B-4DCB-CC48-AB27-539D86953E38}" srcOrd="0" destOrd="0" presId="urn:microsoft.com/office/officeart/2005/8/layout/cycle1"/>
    <dgm:cxn modelId="{F2768134-B8EF-C946-979A-79FE1760473C}" type="presOf" srcId="{C6A95319-71E2-8F4A-8C06-0DAB67F0D812}" destId="{16BD1EC7-1128-D647-A920-58C40C02DCD3}" srcOrd="0" destOrd="0" presId="urn:microsoft.com/office/officeart/2005/8/layout/cycle1"/>
    <dgm:cxn modelId="{48B6B138-8B87-2344-9D4B-70BC9BC184BD}" type="presOf" srcId="{2C794CE4-05EC-AC4B-93EC-9FB5CD07C2A4}" destId="{C509DA5F-E9A0-BC4E-B259-DA8EB02553AF}" srcOrd="0" destOrd="0" presId="urn:microsoft.com/office/officeart/2005/8/layout/cycle1"/>
    <dgm:cxn modelId="{4F5EC751-F06F-2E48-809C-38E0DBAFDCD0}" srcId="{3A23D6F5-E352-8746-955A-511C05225775}" destId="{F173FF1E-A297-BA46-A09E-5A8BACCB2D76}" srcOrd="4" destOrd="0" parTransId="{F35E98A5-E2A4-BC46-9470-668D7DC13E53}" sibTransId="{1F14D5E3-988C-4548-A3F4-57F32B76B71E}"/>
    <dgm:cxn modelId="{DFE14260-A99E-724B-8084-12C042577582}" srcId="{3A23D6F5-E352-8746-955A-511C05225775}" destId="{1B26D7CB-D4BB-C749-9496-C0E29F77B80E}" srcOrd="3" destOrd="0" parTransId="{8B8FCBDB-5D8B-B748-BE54-530618ACE66B}" sibTransId="{08C62D85-96F2-F14B-98F7-3F905E5B649A}"/>
    <dgm:cxn modelId="{F383BF6C-E6B6-AB41-95B5-694E25E47DFD}" srcId="{3A23D6F5-E352-8746-955A-511C05225775}" destId="{9162DAB5-1A9E-624C-9D2A-AD27E47D9353}" srcOrd="1" destOrd="0" parTransId="{077ECA3B-C1F5-6242-A908-B274E3725F48}" sibTransId="{D62A0CD3-0943-CE47-A351-C8BFB381FD96}"/>
    <dgm:cxn modelId="{124C6170-7606-7F4E-A527-8170CBFDC826}" srcId="{3A23D6F5-E352-8746-955A-511C05225775}" destId="{C078C7E1-0EF8-5143-AECF-87E677138E0A}" srcOrd="0" destOrd="0" parTransId="{A0530115-B27E-4E41-A575-DDB23AFE3C62}" sibTransId="{C6A95319-71E2-8F4A-8C06-0DAB67F0D812}"/>
    <dgm:cxn modelId="{C093F38D-3010-4F4E-A33F-FA1908297C75}" srcId="{3A23D6F5-E352-8746-955A-511C05225775}" destId="{A38755A2-7CBD-E44A-B31A-7762898DBED7}" srcOrd="2" destOrd="0" parTransId="{55594D82-8B9F-B947-B8AA-CDB713A3DBA3}" sibTransId="{2C794CE4-05EC-AC4B-93EC-9FB5CD07C2A4}"/>
    <dgm:cxn modelId="{ED1397A2-E5BE-9244-96AD-FCD50426E6C6}" type="presOf" srcId="{08C62D85-96F2-F14B-98F7-3F905E5B649A}" destId="{CFB8F25E-0537-FE4F-870C-A3EF9A660C81}" srcOrd="0" destOrd="0" presId="urn:microsoft.com/office/officeart/2005/8/layout/cycle1"/>
    <dgm:cxn modelId="{93EF13B3-F268-FC4D-BB3C-033777A5F8A5}" type="presOf" srcId="{A38755A2-7CBD-E44A-B31A-7762898DBED7}" destId="{435B383E-53C9-BB48-BF8C-D9BA6B1595AA}" srcOrd="0" destOrd="0" presId="urn:microsoft.com/office/officeart/2005/8/layout/cycle1"/>
    <dgm:cxn modelId="{DF009CC6-593A-7D4D-A3CD-2E4479703B21}" type="presOf" srcId="{1F14D5E3-988C-4548-A3F4-57F32B76B71E}" destId="{7B9F577E-CEDF-0C4B-87CC-003A7AC58A14}" srcOrd="0" destOrd="0" presId="urn:microsoft.com/office/officeart/2005/8/layout/cycle1"/>
    <dgm:cxn modelId="{29F3E6D4-965A-7443-A61D-545C3C4524B9}" type="presOf" srcId="{D62A0CD3-0943-CE47-A351-C8BFB381FD96}" destId="{2F333B37-A2A2-574B-935C-D2E4CD490E24}" srcOrd="0" destOrd="0" presId="urn:microsoft.com/office/officeart/2005/8/layout/cycle1"/>
    <dgm:cxn modelId="{76C371D6-67E8-B945-BE02-26F4F888596E}" type="presOf" srcId="{C078C7E1-0EF8-5143-AECF-87E677138E0A}" destId="{0C58EB74-021B-A942-BB1B-C3344C22071B}" srcOrd="0" destOrd="0" presId="urn:microsoft.com/office/officeart/2005/8/layout/cycle1"/>
    <dgm:cxn modelId="{D23E3AD8-D973-A042-A4D8-5C197B7851B3}" type="presOf" srcId="{1B26D7CB-D4BB-C749-9496-C0E29F77B80E}" destId="{4CDD9F47-CB6C-8E44-B611-616227B7637E}" srcOrd="0" destOrd="0" presId="urn:microsoft.com/office/officeart/2005/8/layout/cycle1"/>
    <dgm:cxn modelId="{D9D2CEE5-3F13-F246-9C0F-59E83D0BEFAF}" type="presOf" srcId="{9162DAB5-1A9E-624C-9D2A-AD27E47D9353}" destId="{808A37D7-87DA-304B-B9FE-C0672E6BA758}" srcOrd="0" destOrd="0" presId="urn:microsoft.com/office/officeart/2005/8/layout/cycle1"/>
    <dgm:cxn modelId="{7DB84803-A53D-4444-93A6-E2563DCD7E6A}" type="presParOf" srcId="{7F994D3B-4DCB-CC48-AB27-539D86953E38}" destId="{0A7461EA-EB90-2D4F-AF10-A3F9B9F6EBB7}" srcOrd="0" destOrd="0" presId="urn:microsoft.com/office/officeart/2005/8/layout/cycle1"/>
    <dgm:cxn modelId="{6739F96F-A2F4-0242-9B5F-3672C6B73038}" type="presParOf" srcId="{7F994D3B-4DCB-CC48-AB27-539D86953E38}" destId="{0C58EB74-021B-A942-BB1B-C3344C22071B}" srcOrd="1" destOrd="0" presId="urn:microsoft.com/office/officeart/2005/8/layout/cycle1"/>
    <dgm:cxn modelId="{3384A3D7-92EA-F94A-A915-60572927CFEE}" type="presParOf" srcId="{7F994D3B-4DCB-CC48-AB27-539D86953E38}" destId="{16BD1EC7-1128-D647-A920-58C40C02DCD3}" srcOrd="2" destOrd="0" presId="urn:microsoft.com/office/officeart/2005/8/layout/cycle1"/>
    <dgm:cxn modelId="{08CF9C8C-540A-B540-B8B2-01C2C6548113}" type="presParOf" srcId="{7F994D3B-4DCB-CC48-AB27-539D86953E38}" destId="{1B169F9D-848A-0849-B8F8-A6A530E24529}" srcOrd="3" destOrd="0" presId="urn:microsoft.com/office/officeart/2005/8/layout/cycle1"/>
    <dgm:cxn modelId="{74394758-FCCF-C148-A601-D3F031E6171F}" type="presParOf" srcId="{7F994D3B-4DCB-CC48-AB27-539D86953E38}" destId="{808A37D7-87DA-304B-B9FE-C0672E6BA758}" srcOrd="4" destOrd="0" presId="urn:microsoft.com/office/officeart/2005/8/layout/cycle1"/>
    <dgm:cxn modelId="{DED413F7-EC46-CD4D-AE73-CF8CBC733719}" type="presParOf" srcId="{7F994D3B-4DCB-CC48-AB27-539D86953E38}" destId="{2F333B37-A2A2-574B-935C-D2E4CD490E24}" srcOrd="5" destOrd="0" presId="urn:microsoft.com/office/officeart/2005/8/layout/cycle1"/>
    <dgm:cxn modelId="{66FECCA5-36DF-E442-84D0-8C9924C4C4A8}" type="presParOf" srcId="{7F994D3B-4DCB-CC48-AB27-539D86953E38}" destId="{E1E327E4-92B7-C645-82EF-F0EF84A3397D}" srcOrd="6" destOrd="0" presId="urn:microsoft.com/office/officeart/2005/8/layout/cycle1"/>
    <dgm:cxn modelId="{424A9DFF-E829-0C48-B08D-CC741BF52FA0}" type="presParOf" srcId="{7F994D3B-4DCB-CC48-AB27-539D86953E38}" destId="{435B383E-53C9-BB48-BF8C-D9BA6B1595AA}" srcOrd="7" destOrd="0" presId="urn:microsoft.com/office/officeart/2005/8/layout/cycle1"/>
    <dgm:cxn modelId="{5149CFEC-DFA9-F347-9DF2-4092F0223362}" type="presParOf" srcId="{7F994D3B-4DCB-CC48-AB27-539D86953E38}" destId="{C509DA5F-E9A0-BC4E-B259-DA8EB02553AF}" srcOrd="8" destOrd="0" presId="urn:microsoft.com/office/officeart/2005/8/layout/cycle1"/>
    <dgm:cxn modelId="{26E1700D-7DE6-AE44-A19D-14B08A22BF4F}" type="presParOf" srcId="{7F994D3B-4DCB-CC48-AB27-539D86953E38}" destId="{38D77CBA-273E-2744-80A3-1C738AF5ADA1}" srcOrd="9" destOrd="0" presId="urn:microsoft.com/office/officeart/2005/8/layout/cycle1"/>
    <dgm:cxn modelId="{AE4C26EF-CD60-E842-A75E-7D2F56CD7FFB}" type="presParOf" srcId="{7F994D3B-4DCB-CC48-AB27-539D86953E38}" destId="{4CDD9F47-CB6C-8E44-B611-616227B7637E}" srcOrd="10" destOrd="0" presId="urn:microsoft.com/office/officeart/2005/8/layout/cycle1"/>
    <dgm:cxn modelId="{AB4C2678-137B-7148-B253-F7BADEA43432}" type="presParOf" srcId="{7F994D3B-4DCB-CC48-AB27-539D86953E38}" destId="{CFB8F25E-0537-FE4F-870C-A3EF9A660C81}" srcOrd="11" destOrd="0" presId="urn:microsoft.com/office/officeart/2005/8/layout/cycle1"/>
    <dgm:cxn modelId="{5CFE32A1-C319-7644-ACBE-41081758D8F2}" type="presParOf" srcId="{7F994D3B-4DCB-CC48-AB27-539D86953E38}" destId="{FD3595E3-9192-2A40-9D7F-D9CE4DDDA8CD}" srcOrd="12" destOrd="0" presId="urn:microsoft.com/office/officeart/2005/8/layout/cycle1"/>
    <dgm:cxn modelId="{BEF00BCE-F38B-A448-8DFB-03131CFF188F}" type="presParOf" srcId="{7F994D3B-4DCB-CC48-AB27-539D86953E38}" destId="{707957E1-15BF-B342-A931-77AACA851A50}" srcOrd="13" destOrd="0" presId="urn:microsoft.com/office/officeart/2005/8/layout/cycle1"/>
    <dgm:cxn modelId="{9F4E0A80-76A7-1A43-8D08-25E0A6D72BCE}" type="presParOf" srcId="{7F994D3B-4DCB-CC48-AB27-539D86953E38}" destId="{7B9F577E-CEDF-0C4B-87CC-003A7AC58A14}" srcOrd="14" destOrd="0" presId="urn:microsoft.com/office/officeart/2005/8/layout/cycle1"/>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EB74-021B-A942-BB1B-C3344C22071B}">
      <dsp:nvSpPr>
        <dsp:cNvPr id="0" name=""/>
        <dsp:cNvSpPr/>
      </dsp:nvSpPr>
      <dsp:spPr>
        <a:xfrm>
          <a:off x="3948817" y="638669"/>
          <a:ext cx="2848614" cy="689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kern="1200" dirty="0"/>
            <a:t>  Appareillage bilatérale</a:t>
          </a:r>
        </a:p>
      </dsp:txBody>
      <dsp:txXfrm>
        <a:off x="3948817" y="638669"/>
        <a:ext cx="2848614" cy="689640"/>
      </dsp:txXfrm>
    </dsp:sp>
    <dsp:sp modelId="{16BD1EC7-1128-D647-A920-58C40C02DCD3}">
      <dsp:nvSpPr>
        <dsp:cNvPr id="0" name=""/>
        <dsp:cNvSpPr/>
      </dsp:nvSpPr>
      <dsp:spPr>
        <a:xfrm>
          <a:off x="1387749" y="93700"/>
          <a:ext cx="4941462" cy="4941462"/>
        </a:xfrm>
        <a:prstGeom prst="circularArrow">
          <a:avLst>
            <a:gd name="adj1" fmla="val 5202"/>
            <a:gd name="adj2" fmla="val 336015"/>
            <a:gd name="adj3" fmla="val 455671"/>
            <a:gd name="adj4" fmla="val 19540641"/>
            <a:gd name="adj5" fmla="val 6068"/>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8A37D7-87DA-304B-B9FE-C0672E6BA758}">
      <dsp:nvSpPr>
        <dsp:cNvPr id="0" name=""/>
        <dsp:cNvSpPr/>
      </dsp:nvSpPr>
      <dsp:spPr>
        <a:xfrm>
          <a:off x="4524757" y="3064846"/>
          <a:ext cx="2695567" cy="746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kern="1200" dirty="0"/>
            <a:t>Perte moyenne comprise entre 70 et 81 dB HL</a:t>
          </a:r>
        </a:p>
      </dsp:txBody>
      <dsp:txXfrm>
        <a:off x="4524757" y="3064846"/>
        <a:ext cx="2695567" cy="746912"/>
      </dsp:txXfrm>
    </dsp:sp>
    <dsp:sp modelId="{2F333B37-A2A2-574B-935C-D2E4CD490E24}">
      <dsp:nvSpPr>
        <dsp:cNvPr id="0" name=""/>
        <dsp:cNvSpPr/>
      </dsp:nvSpPr>
      <dsp:spPr>
        <a:xfrm>
          <a:off x="1525160" y="133522"/>
          <a:ext cx="4941462" cy="4941462"/>
        </a:xfrm>
        <a:prstGeom prst="circularArrow">
          <a:avLst>
            <a:gd name="adj1" fmla="val 5202"/>
            <a:gd name="adj2" fmla="val 336015"/>
            <a:gd name="adj3" fmla="val 4099790"/>
            <a:gd name="adj4" fmla="val 2042302"/>
            <a:gd name="adj5" fmla="val 6068"/>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5B383E-53C9-BB48-BF8C-D9BA6B1595AA}">
      <dsp:nvSpPr>
        <dsp:cNvPr id="0" name=""/>
        <dsp:cNvSpPr/>
      </dsp:nvSpPr>
      <dsp:spPr>
        <a:xfrm>
          <a:off x="3256764" y="4340103"/>
          <a:ext cx="1202520" cy="870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kern="1200" dirty="0"/>
            <a:t>Expérience &gt; 6 mois </a:t>
          </a:r>
        </a:p>
      </dsp:txBody>
      <dsp:txXfrm>
        <a:off x="3256764" y="4340103"/>
        <a:ext cx="1202520" cy="870420"/>
      </dsp:txXfrm>
    </dsp:sp>
    <dsp:sp modelId="{C509DA5F-E9A0-BC4E-B259-DA8EB02553AF}">
      <dsp:nvSpPr>
        <dsp:cNvPr id="0" name=""/>
        <dsp:cNvSpPr/>
      </dsp:nvSpPr>
      <dsp:spPr>
        <a:xfrm>
          <a:off x="1149754" y="118520"/>
          <a:ext cx="4941462" cy="4941462"/>
        </a:xfrm>
        <a:prstGeom prst="circularArrow">
          <a:avLst>
            <a:gd name="adj1" fmla="val 5202"/>
            <a:gd name="adj2" fmla="val 336015"/>
            <a:gd name="adj3" fmla="val 8470412"/>
            <a:gd name="adj4" fmla="val 6195327"/>
            <a:gd name="adj5" fmla="val 6068"/>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DD9F47-CB6C-8E44-B611-616227B7637E}">
      <dsp:nvSpPr>
        <dsp:cNvPr id="0" name=""/>
        <dsp:cNvSpPr/>
      </dsp:nvSpPr>
      <dsp:spPr>
        <a:xfrm>
          <a:off x="687133" y="3119209"/>
          <a:ext cx="2154242" cy="6394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kern="1200" dirty="0"/>
            <a:t>Temps de port &gt; 6h/jours </a:t>
          </a:r>
        </a:p>
      </dsp:txBody>
      <dsp:txXfrm>
        <a:off x="687133" y="3119209"/>
        <a:ext cx="2154242" cy="639419"/>
      </dsp:txXfrm>
    </dsp:sp>
    <dsp:sp modelId="{CFB8F25E-0537-FE4F-870C-A3EF9A660C81}">
      <dsp:nvSpPr>
        <dsp:cNvPr id="0" name=""/>
        <dsp:cNvSpPr/>
      </dsp:nvSpPr>
      <dsp:spPr>
        <a:xfrm>
          <a:off x="1353632" y="296393"/>
          <a:ext cx="4941462" cy="4941462"/>
        </a:xfrm>
        <a:prstGeom prst="circularArrow">
          <a:avLst>
            <a:gd name="adj1" fmla="val 5202"/>
            <a:gd name="adj2" fmla="val 336015"/>
            <a:gd name="adj3" fmla="val 12909357"/>
            <a:gd name="adj4" fmla="val 10245488"/>
            <a:gd name="adj5" fmla="val 6068"/>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7957E1-15BF-B342-A931-77AACA851A50}">
      <dsp:nvSpPr>
        <dsp:cNvPr id="0" name=""/>
        <dsp:cNvSpPr/>
      </dsp:nvSpPr>
      <dsp:spPr>
        <a:xfrm>
          <a:off x="1479373" y="809442"/>
          <a:ext cx="1828284" cy="526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kern="1200" dirty="0"/>
            <a:t>Audition stable </a:t>
          </a:r>
        </a:p>
      </dsp:txBody>
      <dsp:txXfrm>
        <a:off x="1479373" y="809442"/>
        <a:ext cx="1828284" cy="526470"/>
      </dsp:txXfrm>
    </dsp:sp>
    <dsp:sp modelId="{7B9F577E-CEDF-0C4B-87CC-003A7AC58A14}">
      <dsp:nvSpPr>
        <dsp:cNvPr id="0" name=""/>
        <dsp:cNvSpPr/>
      </dsp:nvSpPr>
      <dsp:spPr>
        <a:xfrm rot="231672">
          <a:off x="1405594" y="104960"/>
          <a:ext cx="4941462" cy="4941462"/>
        </a:xfrm>
        <a:prstGeom prst="circularArrow">
          <a:avLst>
            <a:gd name="adj1" fmla="val 5202"/>
            <a:gd name="adj2" fmla="val 336015"/>
            <a:gd name="adj3" fmla="val 17377489"/>
            <a:gd name="adj4" fmla="val 14145937"/>
            <a:gd name="adj5" fmla="val 6068"/>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D45F779F-7B76-CCE6-A833-5083E0C8339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fr-FR"/>
          </a:p>
        </p:txBody>
      </p:sp>
      <p:sp>
        <p:nvSpPr>
          <p:cNvPr id="3" name="Espace réservé de la date 2">
            <a:extLst>
              <a:ext uri="{FF2B5EF4-FFF2-40B4-BE49-F238E27FC236}">
                <a16:creationId xmlns:a16="http://schemas.microsoft.com/office/drawing/2014/main" id="{F4EC2AE5-305C-BC18-C097-C2F5103F99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9C4969B9-83FF-C147-9149-74B3C679C9FB}" type="datetimeFigureOut">
              <a:rPr lang="fr-FR"/>
              <a:pPr>
                <a:defRPr/>
              </a:pPr>
              <a:t>22/07/2025</a:t>
            </a:fld>
            <a:endParaRPr lang="fr-FR"/>
          </a:p>
        </p:txBody>
      </p:sp>
      <p:sp>
        <p:nvSpPr>
          <p:cNvPr id="4" name="Espace réservé du pied de page 3">
            <a:extLst>
              <a:ext uri="{FF2B5EF4-FFF2-40B4-BE49-F238E27FC236}">
                <a16:creationId xmlns:a16="http://schemas.microsoft.com/office/drawing/2014/main" id="{42917F25-A2EE-08AC-1066-88617A4C414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fr-FR"/>
          </a:p>
        </p:txBody>
      </p:sp>
      <p:sp>
        <p:nvSpPr>
          <p:cNvPr id="5" name="Espace réservé du numéro de diapositive 4">
            <a:extLst>
              <a:ext uri="{FF2B5EF4-FFF2-40B4-BE49-F238E27FC236}">
                <a16:creationId xmlns:a16="http://schemas.microsoft.com/office/drawing/2014/main" id="{A803E6A5-074A-1B17-BDF6-06390A870E2F}"/>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54633B36-B80A-344F-86CB-820AFDAA7AFE}" type="slidenum">
              <a:rPr lang="fr-FR" altLang="fr-FR"/>
              <a:pPr>
                <a:defRPr/>
              </a:pPr>
              <a:t>‹N°›</a:t>
            </a:fld>
            <a:endParaRPr lang="fr-FR" altLang="fr-F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B38F34B5-8F15-105F-2BC4-1781B63E2D4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fr-FR"/>
          </a:p>
        </p:txBody>
      </p:sp>
      <p:sp>
        <p:nvSpPr>
          <p:cNvPr id="3" name="Espace réservé de la date 2">
            <a:extLst>
              <a:ext uri="{FF2B5EF4-FFF2-40B4-BE49-F238E27FC236}">
                <a16:creationId xmlns:a16="http://schemas.microsoft.com/office/drawing/2014/main" id="{18CBE4B3-B1CF-59E9-CCDB-CC385FFE9E3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A9FD71A8-C0B4-C544-AF82-BD7BCF3BD14D}" type="datetimeFigureOut">
              <a:rPr lang="fr-FR"/>
              <a:pPr>
                <a:defRPr/>
              </a:pPr>
              <a:t>22/07/2025</a:t>
            </a:fld>
            <a:endParaRPr lang="fr-FR"/>
          </a:p>
        </p:txBody>
      </p:sp>
      <p:sp>
        <p:nvSpPr>
          <p:cNvPr id="4" name="Espace réservé de l'image des diapositives 3">
            <a:extLst>
              <a:ext uri="{FF2B5EF4-FFF2-40B4-BE49-F238E27FC236}">
                <a16:creationId xmlns:a16="http://schemas.microsoft.com/office/drawing/2014/main" id="{C67DFB09-5538-0D14-8997-193EBE68A016}"/>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a:extLst>
              <a:ext uri="{FF2B5EF4-FFF2-40B4-BE49-F238E27FC236}">
                <a16:creationId xmlns:a16="http://schemas.microsoft.com/office/drawing/2014/main" id="{1C13EF0E-5A19-93B8-0384-81B965BC79A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a:extLst>
              <a:ext uri="{FF2B5EF4-FFF2-40B4-BE49-F238E27FC236}">
                <a16:creationId xmlns:a16="http://schemas.microsoft.com/office/drawing/2014/main" id="{BE559B98-2C43-48E7-69E5-914B0D05BC8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fr-FR"/>
          </a:p>
        </p:txBody>
      </p:sp>
      <p:sp>
        <p:nvSpPr>
          <p:cNvPr id="7" name="Espace réservé du numéro de diapositive 6">
            <a:extLst>
              <a:ext uri="{FF2B5EF4-FFF2-40B4-BE49-F238E27FC236}">
                <a16:creationId xmlns:a16="http://schemas.microsoft.com/office/drawing/2014/main" id="{A9D8B4EE-AFEA-367C-1E41-450E0EBD5D20}"/>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28C7A8F4-137C-6847-B4E7-4C0CB1DB3CDF}" type="slidenum">
              <a:rPr lang="fr-FR" altLang="fr-FR"/>
              <a:pPr>
                <a:defRPr/>
              </a:pPr>
              <a:t>‹N°›</a:t>
            </a:fld>
            <a:endParaRPr lang="fr-FR" altLang="fr-FR"/>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2</a:t>
            </a:fld>
            <a:endParaRPr lang="fr-FR" altLang="fr-FR"/>
          </a:p>
        </p:txBody>
      </p:sp>
    </p:spTree>
    <p:extLst>
      <p:ext uri="{BB962C8B-B14F-4D97-AF65-F5344CB8AC3E}">
        <p14:creationId xmlns:p14="http://schemas.microsoft.com/office/powerpoint/2010/main" val="10805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L’entré en vigueur de la réforme 100% santé en janvier 2020 à bousculé le marché de l’audioprothèse avec une multiplication par 4,5 du volume d’appareil entre 2019 et 2020. </a:t>
            </a:r>
          </a:p>
          <a:p>
            <a:r>
              <a:rPr lang="fr-FR" dirty="0"/>
              <a:t>Cette augmentation pose question; toutes les surdités sont elles convenablement corrigées avec des appareils de classe I ? </a:t>
            </a:r>
          </a:p>
          <a:p>
            <a:endParaRPr lang="fr-FR" dirty="0"/>
          </a:p>
          <a:p>
            <a:r>
              <a:rPr lang="fr-FR" dirty="0"/>
              <a:t>Les patients présentant au moins une perte sévère représentent 36 % des sujets appareillés en France. Ces patients ne sont pas forcément éligibles à l’implantation et leur prise en charge prothétique est capital. (Kawano et al)</a:t>
            </a:r>
          </a:p>
          <a:p>
            <a:br>
              <a:rPr lang="fr-FR" dirty="0"/>
            </a:br>
            <a:r>
              <a:rPr lang="fr-FR" dirty="0"/>
              <a:t>La question est donc de savoir si les options des appareils de classe II sont bénéfiques à cette population et dans quelles proportions. </a:t>
            </a:r>
          </a:p>
          <a:p>
            <a:endParaRPr lang="fr-FR" dirty="0"/>
          </a:p>
          <a:p>
            <a:r>
              <a:rPr lang="fr-FR" dirty="0"/>
              <a:t>Nous prendrons comme référence les études de Johnson et al, Cox et al ainsi que de Wu et al. Qui dans la grande majorité des cas n’ont rapportés aucune différences entre les appareils de classe I et II chez les sujets atteints de surdité légère à moyenne. </a:t>
            </a:r>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3</a:t>
            </a:fld>
            <a:endParaRPr lang="fr-FR" altLang="fr-FR"/>
          </a:p>
        </p:txBody>
      </p:sp>
    </p:spTree>
    <p:extLst>
      <p:ext uri="{BB962C8B-B14F-4D97-AF65-F5344CB8AC3E}">
        <p14:creationId xmlns:p14="http://schemas.microsoft.com/office/powerpoint/2010/main" val="3316239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Présentation de la cohorte âge moyen nombre de sujet </a:t>
            </a:r>
            <a:r>
              <a:rPr lang="fr-FR" dirty="0" err="1"/>
              <a:t>etc</a:t>
            </a:r>
            <a:r>
              <a:rPr lang="fr-FR" dirty="0"/>
              <a:t>  </a:t>
            </a:r>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4</a:t>
            </a:fld>
            <a:endParaRPr lang="fr-FR" altLang="fr-FR"/>
          </a:p>
        </p:txBody>
      </p:sp>
    </p:spTree>
    <p:extLst>
      <p:ext uri="{BB962C8B-B14F-4D97-AF65-F5344CB8AC3E}">
        <p14:creationId xmlns:p14="http://schemas.microsoft.com/office/powerpoint/2010/main" val="1020853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Les appareils utilisées sont des contours d’oreilles des deux marques mentionnées ci-dessus </a:t>
            </a:r>
          </a:p>
          <a:p>
            <a:r>
              <a:rPr lang="fr-FR" dirty="0"/>
              <a:t>Afin d’évaluer l’apport prothétiques nous avons utiliser différents points de comparaison, </a:t>
            </a:r>
          </a:p>
          <a:p>
            <a:r>
              <a:rPr lang="fr-FR" dirty="0"/>
              <a:t>L’APHAB pour la qualité de vie au quotidien </a:t>
            </a:r>
          </a:p>
          <a:p>
            <a:r>
              <a:rPr lang="fr-FR" dirty="0"/>
              <a:t>Les listes cochléaires de Lafon pour l’audiométrie vocale dans le calme </a:t>
            </a:r>
          </a:p>
          <a:p>
            <a:r>
              <a:rPr lang="fr-FR" dirty="0"/>
              <a:t>Et l’audiométrie verbo fréquentielle de Dodelé pour les tests en présence de bruit</a:t>
            </a:r>
          </a:p>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6</a:t>
            </a:fld>
            <a:endParaRPr lang="fr-FR" altLang="fr-FR"/>
          </a:p>
        </p:txBody>
      </p:sp>
    </p:spTree>
    <p:extLst>
      <p:ext uri="{BB962C8B-B14F-4D97-AF65-F5344CB8AC3E}">
        <p14:creationId xmlns:p14="http://schemas.microsoft.com/office/powerpoint/2010/main" val="3337876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Les résultats obtenus sont donc similaires à ceux de Johnson et al (2016) et également à ceux de Wu et al (2019). En effet aucune différence significative pour le test APHAB n’avait été mise en lumière entre les appareils d’entrée de gamme et les appareils de haut de gamme dans ces études pour les surdités légères à moyennes. Nous pouvons donc étendre ce résultat aux surdités sévères. </a:t>
            </a:r>
          </a:p>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8</a:t>
            </a:fld>
            <a:endParaRPr lang="fr-FR" altLang="fr-FR"/>
          </a:p>
        </p:txBody>
      </p:sp>
    </p:spTree>
    <p:extLst>
      <p:ext uri="{BB962C8B-B14F-4D97-AF65-F5344CB8AC3E}">
        <p14:creationId xmlns:p14="http://schemas.microsoft.com/office/powerpoint/2010/main" val="1891868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9</a:t>
            </a:fld>
            <a:endParaRPr lang="fr-FR" altLang="fr-FR"/>
          </a:p>
        </p:txBody>
      </p:sp>
    </p:spTree>
    <p:extLst>
      <p:ext uri="{BB962C8B-B14F-4D97-AF65-F5344CB8AC3E}">
        <p14:creationId xmlns:p14="http://schemas.microsoft.com/office/powerpoint/2010/main" val="2962086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kern="1200" dirty="0">
                <a:solidFill>
                  <a:schemeClr val="tx1"/>
                </a:solidFill>
                <a:effectLst/>
                <a:latin typeface="+mn-lt"/>
                <a:ea typeface="+mn-ea"/>
                <a:cs typeface="+mn-cs"/>
              </a:rPr>
              <a:t>C’est dans le but d’éviter l’obtention d’un effet plancher lors de la réalisation de l’AVfB que nous avons décidé de mettre en place un test d’audiométrie vocale dans le calme. En effet la perte auditive favorisant l’isolement des sujets atteints Ferreira et al (2022), et les personnes âgées ayant une déficience auditive passant la majorité de leur temps au calme. Il était donc important de mesurer l’apport des appareils dans les conditions principales d’utilisation des sujets atteints d’une perte auditive sévère.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Une étude Coréenne menée Cho et al (2019) avec le test de HINT indique que les résultats peuvent différer. Elle ne montre pas de différence significative entre appareils d’entrée de gamme et haut de gamme, excepté pour les surdités moyennes 2 (56-70dBHL). Au sein de cette population les scores d’intelligibilité dans le calme et dans le bruit sont améliorés par les appareils de haut de gamme. </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Une deuxième étude réalisé par Wu et al (2019) met en évidence une différence significative des performances des algorithmes débruiteurs et des microphones directionnels en conditions de laboratoire en faveur des appareils de classe II. Ces différences ne sont cependant pas relevées dans les questionnaires de qualité de vie. Les performances sont donc meilleures avec les appareils de classe II sans pour autant que les sujets perçoivent la différence dans leur quotidien. Ces tests ont été effectués sur des sujets atteints de surdité légère à moyenne.</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On observe une nouvelle fois une différence de résultats entre les populations de sourds sévère et celles de sourd léger et moyens. Comme expliqué en introduction les fréquences supérieures à 4Khz ont une importance capitale pour la compréhension dans le bruit Smoorenburg et al (1992). Cependant, comme mentionné sur les audiogrammes moyens de notre cohorte, les réponses des sujets étaient en grande majorité absentes à partir de 6 kHz. Malgré une bande passante élargie les appareils de classe 2 ne peuvent corriger plus efficacement cette absence de réponse. Ce manquement impacte directement les performances en milieu bruyant des sujets sévèrement sourds.</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Ces écarts peuvent s’expliquer par la différence de degré de surdité, par le matériel vocal utilisé mais également par la différence d’âge entre les populations de nos études. En effet, Wu YH (2010) a mis en évidence que la perception des bénéfices de la directionnalité des microphones dans le bruit est impactée par l’âge du sujet. Comme l’âge moyen des sujets de l’étude de Cho et al (2019) est de 56 ans ; celle de l’étude de Johnson et al (2016) est de 70,3 ans. De notre côté les participants de l’étude étaient âgés en moyenne de 76 ans. Cette différence d’âge entre l’étude Coréenne, notre étude et celle de Johnson et al (2016) peut en partie expliquer l’écart de performances mesuré. En effet tout comme Johnson et al (2016) nous ne trouvons pas de différence significative dans le bruit entre classe I et classe II et nos deux populations sont sensiblement plus âgées que celle de l’étude de Cho et al (2019). </a:t>
            </a:r>
          </a:p>
          <a:p>
            <a:endParaRPr lang="fr-FR"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kern="1200" dirty="0">
                <a:solidFill>
                  <a:schemeClr val="tx1"/>
                </a:solidFill>
                <a:effectLst/>
                <a:latin typeface="+mn-lt"/>
                <a:ea typeface="+mn-ea"/>
                <a:cs typeface="+mn-cs"/>
              </a:rPr>
              <a:t>Comme évoqué dans une récente étude menée par Haulasden et al (2021) les néo utilisateurs de prothèses auditives ont une préférence pour les appareils de haut de gamme en ce qui concerne la satisfaction de la gestion du bruit pour les environnements bruyants. La moyenne d’âge de cette étude était également plus basse que la nôtre. Les sujets étaient donc sensiblement plus actifs ce qui peut expliquer le fait qu’ils aient pu mieux apprécier toutes les options des appareils de classe II. </a:t>
            </a:r>
          </a:p>
          <a:p>
            <a:endParaRPr lang="fr-FR"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kern="1200" dirty="0">
                <a:solidFill>
                  <a:schemeClr val="tx1"/>
                </a:solidFill>
                <a:effectLst/>
                <a:latin typeface="+mn-lt"/>
                <a:ea typeface="+mn-ea"/>
                <a:cs typeface="+mn-cs"/>
              </a:rPr>
              <a:t>La différence entre le classe I et le classe II pourrait donc être plus perceptible pour les sujets jeunes.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fr-FR"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fr-FR" sz="1200" kern="1200" dirty="0">
              <a:solidFill>
                <a:schemeClr val="tx1"/>
              </a:solidFill>
              <a:effectLst/>
              <a:latin typeface="+mn-lt"/>
              <a:ea typeface="+mn-ea"/>
              <a:cs typeface="+mn-cs"/>
            </a:endParaRPr>
          </a:p>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12</a:t>
            </a:fld>
            <a:endParaRPr lang="fr-FR" altLang="fr-FR"/>
          </a:p>
        </p:txBody>
      </p:sp>
    </p:spTree>
    <p:extLst>
      <p:ext uri="{BB962C8B-B14F-4D97-AF65-F5344CB8AC3E}">
        <p14:creationId xmlns:p14="http://schemas.microsoft.com/office/powerpoint/2010/main" val="4130582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kern="1200" dirty="0">
                <a:solidFill>
                  <a:schemeClr val="tx1"/>
                </a:solidFill>
                <a:effectLst/>
                <a:latin typeface="+mn-lt"/>
                <a:ea typeface="+mn-ea"/>
                <a:cs typeface="+mn-cs"/>
              </a:rPr>
              <a:t>#Comme évoqué dans une récente étude menée par Haulasden et al (2021)(37) les néo utilisateurs de prothèses auditives ont une préférence pour les appareils de haut de gamme en ce qui concerne la satisfaction de la gestion du bruit pour les environnements bruyants. La moyenne d’âge de cette étude était également plus basse que la nôtre. Les sujets étaient donc sensiblement plus actifs ce qui peut expliquer le fait qu’ils aient pu mieux apprécier toutes les options des appareils de classe II.</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fr-FR"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kern="1200" dirty="0">
                <a:solidFill>
                  <a:schemeClr val="tx1"/>
                </a:solidFill>
                <a:effectLst/>
                <a:latin typeface="+mn-lt"/>
                <a:ea typeface="+mn-ea"/>
                <a:cs typeface="+mn-cs"/>
              </a:rPr>
              <a:t>Wu YH (2010) (36) ont mis en évidence que la perception des bénéfices de la directionnalité des microphones dans le bruit est impactée par l’âge du sujet</a:t>
            </a:r>
            <a:r>
              <a:rPr lang="fr-FR" dirty="0">
                <a:effectLst/>
              </a:rPr>
              <a:t> </a:t>
            </a:r>
            <a:r>
              <a:rPr lang="fr-FR" sz="1200" kern="1200" dirty="0">
                <a:solidFill>
                  <a:schemeClr val="tx1"/>
                </a:solidFill>
                <a:effectLst/>
                <a:latin typeface="+mn-lt"/>
                <a:ea typeface="+mn-ea"/>
                <a:cs typeface="+mn-cs"/>
              </a:rPr>
              <a:t> </a:t>
            </a:r>
          </a:p>
          <a:p>
            <a:endParaRPr lang="fr-FR" dirty="0"/>
          </a:p>
        </p:txBody>
      </p:sp>
      <p:sp>
        <p:nvSpPr>
          <p:cNvPr id="4" name="Espace réservé du pied de page 3"/>
          <p:cNvSpPr>
            <a:spLocks noGrp="1"/>
          </p:cNvSpPr>
          <p:nvPr>
            <p:ph type="ftr" sz="quarter" idx="4"/>
          </p:nvPr>
        </p:nvSpPr>
        <p:spPr/>
        <p:txBody>
          <a:bodyPr/>
          <a:lstStyle/>
          <a:p>
            <a:pPr>
              <a:defRPr/>
            </a:pPr>
            <a:endParaRPr lang="fr-FR"/>
          </a:p>
        </p:txBody>
      </p:sp>
      <p:sp>
        <p:nvSpPr>
          <p:cNvPr id="5" name="Espace réservé du numéro de diapositive 4"/>
          <p:cNvSpPr>
            <a:spLocks noGrp="1"/>
          </p:cNvSpPr>
          <p:nvPr>
            <p:ph type="sldNum" sz="quarter" idx="5"/>
          </p:nvPr>
        </p:nvSpPr>
        <p:spPr/>
        <p:txBody>
          <a:bodyPr/>
          <a:lstStyle/>
          <a:p>
            <a:pPr>
              <a:defRPr/>
            </a:pPr>
            <a:fld id="{28C7A8F4-137C-6847-B4E7-4C0CB1DB3CDF}" type="slidenum">
              <a:rPr lang="fr-FR" altLang="fr-FR" smtClean="0"/>
              <a:pPr>
                <a:defRPr/>
              </a:pPr>
              <a:t>13</a:t>
            </a:fld>
            <a:endParaRPr lang="fr-FR" altLang="fr-FR"/>
          </a:p>
        </p:txBody>
      </p:sp>
    </p:spTree>
    <p:extLst>
      <p:ext uri="{BB962C8B-B14F-4D97-AF65-F5344CB8AC3E}">
        <p14:creationId xmlns:p14="http://schemas.microsoft.com/office/powerpoint/2010/main" val="304092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a:extLst>
              <a:ext uri="{FF2B5EF4-FFF2-40B4-BE49-F238E27FC236}">
                <a16:creationId xmlns:a16="http://schemas.microsoft.com/office/drawing/2014/main" id="{4BB18A93-C8B6-AC6E-64A6-8731A3967A11}"/>
              </a:ext>
            </a:extLst>
          </p:cNvPr>
          <p:cNvSpPr>
            <a:spLocks noGrp="1"/>
          </p:cNvSpPr>
          <p:nvPr>
            <p:ph type="dt" sz="half" idx="10"/>
          </p:nvPr>
        </p:nvSpPr>
        <p:spPr/>
        <p:txBody>
          <a:bodyPr/>
          <a:lstStyle>
            <a:lvl1pPr>
              <a:defRPr/>
            </a:lvl1pPr>
          </a:lstStyle>
          <a:p>
            <a:pPr>
              <a:defRPr/>
            </a:pPr>
            <a:r>
              <a:rPr lang="fr-FR"/>
              <a:t>23/09/2022</a:t>
            </a:r>
          </a:p>
        </p:txBody>
      </p:sp>
      <p:sp>
        <p:nvSpPr>
          <p:cNvPr id="5" name="Footer Placeholder 4">
            <a:extLst>
              <a:ext uri="{FF2B5EF4-FFF2-40B4-BE49-F238E27FC236}">
                <a16:creationId xmlns:a16="http://schemas.microsoft.com/office/drawing/2014/main" id="{AC1AB32D-F99F-2E9B-A14A-A1B238FD5791}"/>
              </a:ext>
            </a:extLst>
          </p:cNvPr>
          <p:cNvSpPr>
            <a:spLocks noGrp="1"/>
          </p:cNvSpPr>
          <p:nvPr>
            <p:ph type="ftr" sz="quarter" idx="11"/>
          </p:nvPr>
        </p:nvSpPr>
        <p:spPr/>
        <p:txBody>
          <a:bodyPr/>
          <a:lstStyle>
            <a:lvl1pPr>
              <a:defRPr/>
            </a:lvl1pPr>
          </a:lstStyle>
          <a:p>
            <a:pPr>
              <a:defRPr/>
            </a:pPr>
            <a:r>
              <a:rPr lang="fr-FR"/>
              <a:t>Clément Gransagne</a:t>
            </a:r>
          </a:p>
        </p:txBody>
      </p:sp>
      <p:sp>
        <p:nvSpPr>
          <p:cNvPr id="6" name="Slide Number Placeholder 5">
            <a:extLst>
              <a:ext uri="{FF2B5EF4-FFF2-40B4-BE49-F238E27FC236}">
                <a16:creationId xmlns:a16="http://schemas.microsoft.com/office/drawing/2014/main" id="{7AB71B00-892F-C26D-2A2F-C1386B5430A7}"/>
              </a:ext>
            </a:extLst>
          </p:cNvPr>
          <p:cNvSpPr>
            <a:spLocks noGrp="1"/>
          </p:cNvSpPr>
          <p:nvPr>
            <p:ph type="sldNum" sz="quarter" idx="12"/>
          </p:nvPr>
        </p:nvSpPr>
        <p:spPr/>
        <p:txBody>
          <a:bodyPr/>
          <a:lstStyle>
            <a:lvl1pPr>
              <a:defRPr/>
            </a:lvl1pPr>
          </a:lstStyle>
          <a:p>
            <a:pPr>
              <a:defRPr/>
            </a:pPr>
            <a:fld id="{AD8F02D0-5173-7A4F-878C-EF21FD8F1EA2}" type="slidenum">
              <a:rPr lang="fr-FR" altLang="fr-FR"/>
              <a:pPr>
                <a:defRPr/>
              </a:pPr>
              <a:t>‹N°›</a:t>
            </a:fld>
            <a:endParaRPr lang="fr-FR" altLang="fr-FR"/>
          </a:p>
        </p:txBody>
      </p:sp>
    </p:spTree>
    <p:extLst>
      <p:ext uri="{BB962C8B-B14F-4D97-AF65-F5344CB8AC3E}">
        <p14:creationId xmlns:p14="http://schemas.microsoft.com/office/powerpoint/2010/main" val="619896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a:extLst>
              <a:ext uri="{FF2B5EF4-FFF2-40B4-BE49-F238E27FC236}">
                <a16:creationId xmlns:a16="http://schemas.microsoft.com/office/drawing/2014/main" id="{3C25B39F-23C8-D889-8B59-D14E4100E001}"/>
              </a:ext>
            </a:extLst>
          </p:cNvPr>
          <p:cNvSpPr>
            <a:spLocks noGrp="1"/>
          </p:cNvSpPr>
          <p:nvPr>
            <p:ph type="dt" sz="half" idx="10"/>
          </p:nvPr>
        </p:nvSpPr>
        <p:spPr/>
        <p:txBody>
          <a:bodyPr/>
          <a:lstStyle>
            <a:lvl1pPr>
              <a:defRPr/>
            </a:lvl1pPr>
          </a:lstStyle>
          <a:p>
            <a:pPr>
              <a:defRPr/>
            </a:pPr>
            <a:r>
              <a:rPr lang="fr-FR"/>
              <a:t>23/09/2022</a:t>
            </a:r>
            <a:endParaRPr lang="fr-FR" dirty="0"/>
          </a:p>
        </p:txBody>
      </p:sp>
      <p:sp>
        <p:nvSpPr>
          <p:cNvPr id="5" name="Footer Placeholder 4">
            <a:extLst>
              <a:ext uri="{FF2B5EF4-FFF2-40B4-BE49-F238E27FC236}">
                <a16:creationId xmlns:a16="http://schemas.microsoft.com/office/drawing/2014/main" id="{7394CBA3-D69C-2DDB-D802-C6F622CD46D4}"/>
              </a:ext>
            </a:extLst>
          </p:cNvPr>
          <p:cNvSpPr>
            <a:spLocks noGrp="1"/>
          </p:cNvSpPr>
          <p:nvPr>
            <p:ph type="ftr" sz="quarter" idx="11"/>
          </p:nvPr>
        </p:nvSpPr>
        <p:spPr/>
        <p:txBody>
          <a:bodyPr/>
          <a:lstStyle>
            <a:lvl1pPr>
              <a:defRPr/>
            </a:lvl1pPr>
          </a:lstStyle>
          <a:p>
            <a:pPr>
              <a:defRPr/>
            </a:pPr>
            <a:r>
              <a:rPr lang="fr-FR" dirty="0"/>
              <a:t>Clément Gransagne</a:t>
            </a:r>
          </a:p>
        </p:txBody>
      </p:sp>
      <p:sp>
        <p:nvSpPr>
          <p:cNvPr id="6" name="Slide Number Placeholder 5">
            <a:extLst>
              <a:ext uri="{FF2B5EF4-FFF2-40B4-BE49-F238E27FC236}">
                <a16:creationId xmlns:a16="http://schemas.microsoft.com/office/drawing/2014/main" id="{150CF494-561F-9013-1104-9955DFB9379F}"/>
              </a:ext>
            </a:extLst>
          </p:cNvPr>
          <p:cNvSpPr>
            <a:spLocks noGrp="1"/>
          </p:cNvSpPr>
          <p:nvPr>
            <p:ph type="sldNum" sz="quarter" idx="12"/>
          </p:nvPr>
        </p:nvSpPr>
        <p:spPr/>
        <p:txBody>
          <a:bodyPr/>
          <a:lstStyle>
            <a:lvl1pPr>
              <a:defRPr/>
            </a:lvl1pPr>
          </a:lstStyle>
          <a:p>
            <a:pPr>
              <a:defRPr/>
            </a:pPr>
            <a:fld id="{48063FEF-ADDC-F048-9A2E-FEA0CE7F1DEE}" type="slidenum">
              <a:rPr lang="fr-FR" altLang="fr-FR"/>
              <a:pPr>
                <a:defRPr/>
              </a:pPr>
              <a:t>‹N°›</a:t>
            </a:fld>
            <a:endParaRPr lang="fr-FR" altLang="fr-FR"/>
          </a:p>
        </p:txBody>
      </p:sp>
    </p:spTree>
    <p:extLst>
      <p:ext uri="{BB962C8B-B14F-4D97-AF65-F5344CB8AC3E}">
        <p14:creationId xmlns:p14="http://schemas.microsoft.com/office/powerpoint/2010/main" val="3783996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a:extLst>
              <a:ext uri="{FF2B5EF4-FFF2-40B4-BE49-F238E27FC236}">
                <a16:creationId xmlns:a16="http://schemas.microsoft.com/office/drawing/2014/main" id="{32BDF925-4905-9AC4-6A00-3AFDCA9227A9}"/>
              </a:ext>
            </a:extLst>
          </p:cNvPr>
          <p:cNvSpPr>
            <a:spLocks noGrp="1"/>
          </p:cNvSpPr>
          <p:nvPr>
            <p:ph type="dt" sz="half" idx="10"/>
          </p:nvPr>
        </p:nvSpPr>
        <p:spPr/>
        <p:txBody>
          <a:bodyPr/>
          <a:lstStyle>
            <a:lvl1pPr>
              <a:defRPr/>
            </a:lvl1pPr>
          </a:lstStyle>
          <a:p>
            <a:pPr>
              <a:defRPr/>
            </a:pPr>
            <a:r>
              <a:rPr lang="fr-FR"/>
              <a:t>23/09/2022</a:t>
            </a:r>
          </a:p>
        </p:txBody>
      </p:sp>
      <p:sp>
        <p:nvSpPr>
          <p:cNvPr id="5" name="Footer Placeholder 4">
            <a:extLst>
              <a:ext uri="{FF2B5EF4-FFF2-40B4-BE49-F238E27FC236}">
                <a16:creationId xmlns:a16="http://schemas.microsoft.com/office/drawing/2014/main" id="{814096E3-74F5-C5B0-E5CF-1BE1738F7068}"/>
              </a:ext>
            </a:extLst>
          </p:cNvPr>
          <p:cNvSpPr>
            <a:spLocks noGrp="1"/>
          </p:cNvSpPr>
          <p:nvPr>
            <p:ph type="ftr" sz="quarter" idx="11"/>
          </p:nvPr>
        </p:nvSpPr>
        <p:spPr/>
        <p:txBody>
          <a:bodyPr/>
          <a:lstStyle>
            <a:lvl1pPr>
              <a:defRPr/>
            </a:lvl1pPr>
          </a:lstStyle>
          <a:p>
            <a:pPr>
              <a:defRPr/>
            </a:pPr>
            <a:r>
              <a:rPr lang="fr-FR"/>
              <a:t>Clément Gransagne</a:t>
            </a:r>
          </a:p>
        </p:txBody>
      </p:sp>
      <p:sp>
        <p:nvSpPr>
          <p:cNvPr id="6" name="Slide Number Placeholder 5">
            <a:extLst>
              <a:ext uri="{FF2B5EF4-FFF2-40B4-BE49-F238E27FC236}">
                <a16:creationId xmlns:a16="http://schemas.microsoft.com/office/drawing/2014/main" id="{2EFD0B96-1D52-EAFE-D341-CC26D760F8E2}"/>
              </a:ext>
            </a:extLst>
          </p:cNvPr>
          <p:cNvSpPr>
            <a:spLocks noGrp="1"/>
          </p:cNvSpPr>
          <p:nvPr>
            <p:ph type="sldNum" sz="quarter" idx="12"/>
          </p:nvPr>
        </p:nvSpPr>
        <p:spPr/>
        <p:txBody>
          <a:bodyPr/>
          <a:lstStyle>
            <a:lvl1pPr>
              <a:defRPr/>
            </a:lvl1pPr>
          </a:lstStyle>
          <a:p>
            <a:pPr>
              <a:defRPr/>
            </a:pPr>
            <a:fld id="{DB3A24F5-0A5A-F14E-8EB1-2CD0533E23BC}" type="slidenum">
              <a:rPr lang="fr-FR" altLang="fr-FR"/>
              <a:pPr>
                <a:defRPr/>
              </a:pPr>
              <a:t>‹N°›</a:t>
            </a:fld>
            <a:endParaRPr lang="fr-FR" altLang="fr-FR"/>
          </a:p>
        </p:txBody>
      </p:sp>
    </p:spTree>
    <p:extLst>
      <p:ext uri="{BB962C8B-B14F-4D97-AF65-F5344CB8AC3E}">
        <p14:creationId xmlns:p14="http://schemas.microsoft.com/office/powerpoint/2010/main" val="3643027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3">
            <a:extLst>
              <a:ext uri="{FF2B5EF4-FFF2-40B4-BE49-F238E27FC236}">
                <a16:creationId xmlns:a16="http://schemas.microsoft.com/office/drawing/2014/main" id="{DCDEA886-3249-AA86-5250-7C2026EA5589}"/>
              </a:ext>
            </a:extLst>
          </p:cNvPr>
          <p:cNvSpPr>
            <a:spLocks noGrp="1"/>
          </p:cNvSpPr>
          <p:nvPr>
            <p:ph type="dt" sz="half" idx="10"/>
          </p:nvPr>
        </p:nvSpPr>
        <p:spPr/>
        <p:txBody>
          <a:bodyPr/>
          <a:lstStyle>
            <a:lvl1pPr>
              <a:defRPr/>
            </a:lvl1pPr>
          </a:lstStyle>
          <a:p>
            <a:pPr>
              <a:defRPr/>
            </a:pPr>
            <a:r>
              <a:rPr lang="fr-FR"/>
              <a:t>23/09/2022</a:t>
            </a:r>
          </a:p>
        </p:txBody>
      </p:sp>
      <p:sp>
        <p:nvSpPr>
          <p:cNvPr id="6" name="Footer Placeholder 4">
            <a:extLst>
              <a:ext uri="{FF2B5EF4-FFF2-40B4-BE49-F238E27FC236}">
                <a16:creationId xmlns:a16="http://schemas.microsoft.com/office/drawing/2014/main" id="{BBEBC9D4-EC25-3F82-7155-B6DC418A8B86}"/>
              </a:ext>
            </a:extLst>
          </p:cNvPr>
          <p:cNvSpPr>
            <a:spLocks noGrp="1"/>
          </p:cNvSpPr>
          <p:nvPr>
            <p:ph type="ftr" sz="quarter" idx="11"/>
          </p:nvPr>
        </p:nvSpPr>
        <p:spPr/>
        <p:txBody>
          <a:bodyPr/>
          <a:lstStyle>
            <a:lvl1pPr>
              <a:defRPr/>
            </a:lvl1pPr>
          </a:lstStyle>
          <a:p>
            <a:pPr>
              <a:defRPr/>
            </a:pPr>
            <a:r>
              <a:rPr lang="fr-FR"/>
              <a:t>Clément Gransagne</a:t>
            </a:r>
          </a:p>
        </p:txBody>
      </p:sp>
      <p:sp>
        <p:nvSpPr>
          <p:cNvPr id="7" name="Slide Number Placeholder 5">
            <a:extLst>
              <a:ext uri="{FF2B5EF4-FFF2-40B4-BE49-F238E27FC236}">
                <a16:creationId xmlns:a16="http://schemas.microsoft.com/office/drawing/2014/main" id="{3A12E31E-F7D4-AA81-0DBA-71B11CD4CA36}"/>
              </a:ext>
            </a:extLst>
          </p:cNvPr>
          <p:cNvSpPr>
            <a:spLocks noGrp="1"/>
          </p:cNvSpPr>
          <p:nvPr>
            <p:ph type="sldNum" sz="quarter" idx="12"/>
          </p:nvPr>
        </p:nvSpPr>
        <p:spPr/>
        <p:txBody>
          <a:bodyPr/>
          <a:lstStyle>
            <a:lvl1pPr>
              <a:defRPr/>
            </a:lvl1pPr>
          </a:lstStyle>
          <a:p>
            <a:pPr>
              <a:defRPr/>
            </a:pPr>
            <a:fld id="{1F46B4E9-F0FC-634C-9542-1C19B754DBBF}" type="slidenum">
              <a:rPr lang="fr-FR" altLang="fr-FR"/>
              <a:pPr>
                <a:defRPr/>
              </a:pPr>
              <a:t>‹N°›</a:t>
            </a:fld>
            <a:endParaRPr lang="fr-FR" altLang="fr-FR"/>
          </a:p>
        </p:txBody>
      </p:sp>
    </p:spTree>
    <p:extLst>
      <p:ext uri="{BB962C8B-B14F-4D97-AF65-F5344CB8AC3E}">
        <p14:creationId xmlns:p14="http://schemas.microsoft.com/office/powerpoint/2010/main" val="3895111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3">
            <a:extLst>
              <a:ext uri="{FF2B5EF4-FFF2-40B4-BE49-F238E27FC236}">
                <a16:creationId xmlns:a16="http://schemas.microsoft.com/office/drawing/2014/main" id="{3F75F6E4-FEB8-50C2-B689-2256701065E4}"/>
              </a:ext>
            </a:extLst>
          </p:cNvPr>
          <p:cNvSpPr>
            <a:spLocks noGrp="1"/>
          </p:cNvSpPr>
          <p:nvPr>
            <p:ph type="dt" sz="half" idx="10"/>
          </p:nvPr>
        </p:nvSpPr>
        <p:spPr/>
        <p:txBody>
          <a:bodyPr/>
          <a:lstStyle>
            <a:lvl1pPr>
              <a:defRPr/>
            </a:lvl1pPr>
          </a:lstStyle>
          <a:p>
            <a:pPr>
              <a:defRPr/>
            </a:pPr>
            <a:r>
              <a:rPr lang="fr-FR"/>
              <a:t>23/09/2022</a:t>
            </a:r>
          </a:p>
        </p:txBody>
      </p:sp>
      <p:sp>
        <p:nvSpPr>
          <p:cNvPr id="8" name="Footer Placeholder 4">
            <a:extLst>
              <a:ext uri="{FF2B5EF4-FFF2-40B4-BE49-F238E27FC236}">
                <a16:creationId xmlns:a16="http://schemas.microsoft.com/office/drawing/2014/main" id="{3C24EC07-BD92-6A7E-2E7E-837FADB4C9A3}"/>
              </a:ext>
            </a:extLst>
          </p:cNvPr>
          <p:cNvSpPr>
            <a:spLocks noGrp="1"/>
          </p:cNvSpPr>
          <p:nvPr>
            <p:ph type="ftr" sz="quarter" idx="11"/>
          </p:nvPr>
        </p:nvSpPr>
        <p:spPr/>
        <p:txBody>
          <a:bodyPr/>
          <a:lstStyle>
            <a:lvl1pPr>
              <a:defRPr/>
            </a:lvl1pPr>
          </a:lstStyle>
          <a:p>
            <a:pPr>
              <a:defRPr/>
            </a:pPr>
            <a:r>
              <a:rPr lang="fr-FR"/>
              <a:t>Clément Gransagne</a:t>
            </a:r>
          </a:p>
        </p:txBody>
      </p:sp>
      <p:sp>
        <p:nvSpPr>
          <p:cNvPr id="9" name="Slide Number Placeholder 5">
            <a:extLst>
              <a:ext uri="{FF2B5EF4-FFF2-40B4-BE49-F238E27FC236}">
                <a16:creationId xmlns:a16="http://schemas.microsoft.com/office/drawing/2014/main" id="{2565AF12-479D-DC5B-756F-D9252D0259B4}"/>
              </a:ext>
            </a:extLst>
          </p:cNvPr>
          <p:cNvSpPr>
            <a:spLocks noGrp="1"/>
          </p:cNvSpPr>
          <p:nvPr>
            <p:ph type="sldNum" sz="quarter" idx="12"/>
          </p:nvPr>
        </p:nvSpPr>
        <p:spPr/>
        <p:txBody>
          <a:bodyPr/>
          <a:lstStyle>
            <a:lvl1pPr>
              <a:defRPr/>
            </a:lvl1pPr>
          </a:lstStyle>
          <a:p>
            <a:pPr>
              <a:defRPr/>
            </a:pPr>
            <a:fld id="{A3E16B14-6F74-5E4D-8132-C4FBF46638A8}" type="slidenum">
              <a:rPr lang="fr-FR" altLang="fr-FR"/>
              <a:pPr>
                <a:defRPr/>
              </a:pPr>
              <a:t>‹N°›</a:t>
            </a:fld>
            <a:endParaRPr lang="fr-FR" altLang="fr-FR"/>
          </a:p>
        </p:txBody>
      </p:sp>
    </p:spTree>
    <p:extLst>
      <p:ext uri="{BB962C8B-B14F-4D97-AF65-F5344CB8AC3E}">
        <p14:creationId xmlns:p14="http://schemas.microsoft.com/office/powerpoint/2010/main" val="3980631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3">
            <a:extLst>
              <a:ext uri="{FF2B5EF4-FFF2-40B4-BE49-F238E27FC236}">
                <a16:creationId xmlns:a16="http://schemas.microsoft.com/office/drawing/2014/main" id="{248D29D9-7370-3776-7C2E-1175C111CEBB}"/>
              </a:ext>
            </a:extLst>
          </p:cNvPr>
          <p:cNvSpPr>
            <a:spLocks noGrp="1"/>
          </p:cNvSpPr>
          <p:nvPr>
            <p:ph type="dt" sz="half" idx="10"/>
          </p:nvPr>
        </p:nvSpPr>
        <p:spPr/>
        <p:txBody>
          <a:bodyPr/>
          <a:lstStyle>
            <a:lvl1pPr>
              <a:defRPr/>
            </a:lvl1pPr>
          </a:lstStyle>
          <a:p>
            <a:pPr>
              <a:defRPr/>
            </a:pPr>
            <a:r>
              <a:rPr lang="fr-FR"/>
              <a:t>23/09/2022</a:t>
            </a:r>
          </a:p>
        </p:txBody>
      </p:sp>
      <p:sp>
        <p:nvSpPr>
          <p:cNvPr id="4" name="Footer Placeholder 4">
            <a:extLst>
              <a:ext uri="{FF2B5EF4-FFF2-40B4-BE49-F238E27FC236}">
                <a16:creationId xmlns:a16="http://schemas.microsoft.com/office/drawing/2014/main" id="{DFF989A5-0049-8115-6DEA-D41498BFA827}"/>
              </a:ext>
            </a:extLst>
          </p:cNvPr>
          <p:cNvSpPr>
            <a:spLocks noGrp="1"/>
          </p:cNvSpPr>
          <p:nvPr>
            <p:ph type="ftr" sz="quarter" idx="11"/>
          </p:nvPr>
        </p:nvSpPr>
        <p:spPr/>
        <p:txBody>
          <a:bodyPr/>
          <a:lstStyle>
            <a:lvl1pPr>
              <a:defRPr/>
            </a:lvl1pPr>
          </a:lstStyle>
          <a:p>
            <a:pPr>
              <a:defRPr/>
            </a:pPr>
            <a:r>
              <a:rPr lang="fr-FR"/>
              <a:t>Clément Gransagne</a:t>
            </a:r>
          </a:p>
        </p:txBody>
      </p:sp>
      <p:sp>
        <p:nvSpPr>
          <p:cNvPr id="5" name="Slide Number Placeholder 5">
            <a:extLst>
              <a:ext uri="{FF2B5EF4-FFF2-40B4-BE49-F238E27FC236}">
                <a16:creationId xmlns:a16="http://schemas.microsoft.com/office/drawing/2014/main" id="{7FE4C0E3-79E7-678D-B962-8883857CCA76}"/>
              </a:ext>
            </a:extLst>
          </p:cNvPr>
          <p:cNvSpPr>
            <a:spLocks noGrp="1"/>
          </p:cNvSpPr>
          <p:nvPr>
            <p:ph type="sldNum" sz="quarter" idx="12"/>
          </p:nvPr>
        </p:nvSpPr>
        <p:spPr/>
        <p:txBody>
          <a:bodyPr/>
          <a:lstStyle>
            <a:lvl1pPr>
              <a:defRPr/>
            </a:lvl1pPr>
          </a:lstStyle>
          <a:p>
            <a:pPr>
              <a:defRPr/>
            </a:pPr>
            <a:fld id="{BFF0E8D2-E8F6-9D45-97C4-3C484AB92833}" type="slidenum">
              <a:rPr lang="fr-FR" altLang="fr-FR"/>
              <a:pPr>
                <a:defRPr/>
              </a:pPr>
              <a:t>‹N°›</a:t>
            </a:fld>
            <a:endParaRPr lang="fr-FR" altLang="fr-FR"/>
          </a:p>
        </p:txBody>
      </p:sp>
    </p:spTree>
    <p:extLst>
      <p:ext uri="{BB962C8B-B14F-4D97-AF65-F5344CB8AC3E}">
        <p14:creationId xmlns:p14="http://schemas.microsoft.com/office/powerpoint/2010/main" val="1737102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2DA5F1F-AE2D-4808-FD77-DB64DB0D9BDC}"/>
              </a:ext>
            </a:extLst>
          </p:cNvPr>
          <p:cNvSpPr>
            <a:spLocks noGrp="1"/>
          </p:cNvSpPr>
          <p:nvPr>
            <p:ph type="dt" sz="half" idx="10"/>
          </p:nvPr>
        </p:nvSpPr>
        <p:spPr/>
        <p:txBody>
          <a:bodyPr/>
          <a:lstStyle>
            <a:lvl1pPr>
              <a:defRPr/>
            </a:lvl1pPr>
          </a:lstStyle>
          <a:p>
            <a:pPr>
              <a:defRPr/>
            </a:pPr>
            <a:r>
              <a:rPr lang="fr-FR"/>
              <a:t>23/09/2022</a:t>
            </a:r>
          </a:p>
        </p:txBody>
      </p:sp>
      <p:sp>
        <p:nvSpPr>
          <p:cNvPr id="3" name="Footer Placeholder 4">
            <a:extLst>
              <a:ext uri="{FF2B5EF4-FFF2-40B4-BE49-F238E27FC236}">
                <a16:creationId xmlns:a16="http://schemas.microsoft.com/office/drawing/2014/main" id="{1354314D-A925-CD62-97C7-F08863CE4A38}"/>
              </a:ext>
            </a:extLst>
          </p:cNvPr>
          <p:cNvSpPr>
            <a:spLocks noGrp="1"/>
          </p:cNvSpPr>
          <p:nvPr>
            <p:ph type="ftr" sz="quarter" idx="11"/>
          </p:nvPr>
        </p:nvSpPr>
        <p:spPr/>
        <p:txBody>
          <a:bodyPr/>
          <a:lstStyle>
            <a:lvl1pPr>
              <a:defRPr/>
            </a:lvl1pPr>
          </a:lstStyle>
          <a:p>
            <a:pPr>
              <a:defRPr/>
            </a:pPr>
            <a:r>
              <a:rPr lang="fr-FR"/>
              <a:t>Clément Gransagne</a:t>
            </a:r>
          </a:p>
        </p:txBody>
      </p:sp>
      <p:sp>
        <p:nvSpPr>
          <p:cNvPr id="4" name="Slide Number Placeholder 5">
            <a:extLst>
              <a:ext uri="{FF2B5EF4-FFF2-40B4-BE49-F238E27FC236}">
                <a16:creationId xmlns:a16="http://schemas.microsoft.com/office/drawing/2014/main" id="{998647F0-43BC-1611-2E6F-C8C6E0C9D8BB}"/>
              </a:ext>
            </a:extLst>
          </p:cNvPr>
          <p:cNvSpPr>
            <a:spLocks noGrp="1"/>
          </p:cNvSpPr>
          <p:nvPr>
            <p:ph type="sldNum" sz="quarter" idx="12"/>
          </p:nvPr>
        </p:nvSpPr>
        <p:spPr/>
        <p:txBody>
          <a:bodyPr/>
          <a:lstStyle>
            <a:lvl1pPr>
              <a:defRPr/>
            </a:lvl1pPr>
          </a:lstStyle>
          <a:p>
            <a:pPr>
              <a:defRPr/>
            </a:pPr>
            <a:fld id="{7103A991-E659-B041-A8FC-AF00CAE933F4}" type="slidenum">
              <a:rPr lang="fr-FR" altLang="fr-FR"/>
              <a:pPr>
                <a:defRPr/>
              </a:pPr>
              <a:t>‹N°›</a:t>
            </a:fld>
            <a:endParaRPr lang="fr-FR" altLang="fr-FR"/>
          </a:p>
        </p:txBody>
      </p:sp>
    </p:spTree>
    <p:extLst>
      <p:ext uri="{BB962C8B-B14F-4D97-AF65-F5344CB8AC3E}">
        <p14:creationId xmlns:p14="http://schemas.microsoft.com/office/powerpoint/2010/main" val="1789638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3">
            <a:extLst>
              <a:ext uri="{FF2B5EF4-FFF2-40B4-BE49-F238E27FC236}">
                <a16:creationId xmlns:a16="http://schemas.microsoft.com/office/drawing/2014/main" id="{AC822C8E-A574-2A23-3E5B-F3FB77C69C32}"/>
              </a:ext>
            </a:extLst>
          </p:cNvPr>
          <p:cNvSpPr>
            <a:spLocks noGrp="1"/>
          </p:cNvSpPr>
          <p:nvPr>
            <p:ph type="dt" sz="half" idx="10"/>
          </p:nvPr>
        </p:nvSpPr>
        <p:spPr/>
        <p:txBody>
          <a:bodyPr/>
          <a:lstStyle>
            <a:lvl1pPr>
              <a:defRPr/>
            </a:lvl1pPr>
          </a:lstStyle>
          <a:p>
            <a:pPr>
              <a:defRPr/>
            </a:pPr>
            <a:r>
              <a:rPr lang="fr-FR"/>
              <a:t>23/09/2022</a:t>
            </a:r>
          </a:p>
        </p:txBody>
      </p:sp>
      <p:sp>
        <p:nvSpPr>
          <p:cNvPr id="6" name="Footer Placeholder 4">
            <a:extLst>
              <a:ext uri="{FF2B5EF4-FFF2-40B4-BE49-F238E27FC236}">
                <a16:creationId xmlns:a16="http://schemas.microsoft.com/office/drawing/2014/main" id="{74949C99-84B1-C997-A3C4-A2BC3EB02B03}"/>
              </a:ext>
            </a:extLst>
          </p:cNvPr>
          <p:cNvSpPr>
            <a:spLocks noGrp="1"/>
          </p:cNvSpPr>
          <p:nvPr>
            <p:ph type="ftr" sz="quarter" idx="11"/>
          </p:nvPr>
        </p:nvSpPr>
        <p:spPr/>
        <p:txBody>
          <a:bodyPr/>
          <a:lstStyle>
            <a:lvl1pPr>
              <a:defRPr/>
            </a:lvl1pPr>
          </a:lstStyle>
          <a:p>
            <a:pPr>
              <a:defRPr/>
            </a:pPr>
            <a:r>
              <a:rPr lang="fr-FR"/>
              <a:t>Clément Gransagne</a:t>
            </a:r>
          </a:p>
        </p:txBody>
      </p:sp>
      <p:sp>
        <p:nvSpPr>
          <p:cNvPr id="7" name="Slide Number Placeholder 5">
            <a:extLst>
              <a:ext uri="{FF2B5EF4-FFF2-40B4-BE49-F238E27FC236}">
                <a16:creationId xmlns:a16="http://schemas.microsoft.com/office/drawing/2014/main" id="{4D64C2ED-289E-A420-904F-FCA2FAA2E5F1}"/>
              </a:ext>
            </a:extLst>
          </p:cNvPr>
          <p:cNvSpPr>
            <a:spLocks noGrp="1"/>
          </p:cNvSpPr>
          <p:nvPr>
            <p:ph type="sldNum" sz="quarter" idx="12"/>
          </p:nvPr>
        </p:nvSpPr>
        <p:spPr/>
        <p:txBody>
          <a:bodyPr/>
          <a:lstStyle>
            <a:lvl1pPr>
              <a:defRPr/>
            </a:lvl1pPr>
          </a:lstStyle>
          <a:p>
            <a:pPr>
              <a:defRPr/>
            </a:pPr>
            <a:fld id="{EC97E69D-E037-9740-B0F2-71A8B2E94680}" type="slidenum">
              <a:rPr lang="fr-FR" altLang="fr-FR"/>
              <a:pPr>
                <a:defRPr/>
              </a:pPr>
              <a:t>‹N°›</a:t>
            </a:fld>
            <a:endParaRPr lang="fr-FR" altLang="fr-FR"/>
          </a:p>
        </p:txBody>
      </p:sp>
    </p:spTree>
    <p:extLst>
      <p:ext uri="{BB962C8B-B14F-4D97-AF65-F5344CB8AC3E}">
        <p14:creationId xmlns:p14="http://schemas.microsoft.com/office/powerpoint/2010/main" val="3395398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a:t>Cliquez sur l'icône pour ajouter une image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3">
            <a:extLst>
              <a:ext uri="{FF2B5EF4-FFF2-40B4-BE49-F238E27FC236}">
                <a16:creationId xmlns:a16="http://schemas.microsoft.com/office/drawing/2014/main" id="{17BD4177-100A-EE8E-D2B8-396DB3D324E4}"/>
              </a:ext>
            </a:extLst>
          </p:cNvPr>
          <p:cNvSpPr>
            <a:spLocks noGrp="1"/>
          </p:cNvSpPr>
          <p:nvPr>
            <p:ph type="dt" sz="half" idx="10"/>
          </p:nvPr>
        </p:nvSpPr>
        <p:spPr/>
        <p:txBody>
          <a:bodyPr/>
          <a:lstStyle>
            <a:lvl1pPr>
              <a:defRPr/>
            </a:lvl1pPr>
          </a:lstStyle>
          <a:p>
            <a:pPr>
              <a:defRPr/>
            </a:pPr>
            <a:r>
              <a:rPr lang="fr-FR"/>
              <a:t>23/09/2022</a:t>
            </a:r>
          </a:p>
        </p:txBody>
      </p:sp>
      <p:sp>
        <p:nvSpPr>
          <p:cNvPr id="6" name="Footer Placeholder 4">
            <a:extLst>
              <a:ext uri="{FF2B5EF4-FFF2-40B4-BE49-F238E27FC236}">
                <a16:creationId xmlns:a16="http://schemas.microsoft.com/office/drawing/2014/main" id="{2AEE12C1-D8F3-505C-D333-98E295D8467C}"/>
              </a:ext>
            </a:extLst>
          </p:cNvPr>
          <p:cNvSpPr>
            <a:spLocks noGrp="1"/>
          </p:cNvSpPr>
          <p:nvPr>
            <p:ph type="ftr" sz="quarter" idx="11"/>
          </p:nvPr>
        </p:nvSpPr>
        <p:spPr/>
        <p:txBody>
          <a:bodyPr/>
          <a:lstStyle>
            <a:lvl1pPr>
              <a:defRPr/>
            </a:lvl1pPr>
          </a:lstStyle>
          <a:p>
            <a:pPr>
              <a:defRPr/>
            </a:pPr>
            <a:r>
              <a:rPr lang="fr-FR"/>
              <a:t>Clément Gransagne</a:t>
            </a:r>
          </a:p>
        </p:txBody>
      </p:sp>
      <p:sp>
        <p:nvSpPr>
          <p:cNvPr id="7" name="Slide Number Placeholder 5">
            <a:extLst>
              <a:ext uri="{FF2B5EF4-FFF2-40B4-BE49-F238E27FC236}">
                <a16:creationId xmlns:a16="http://schemas.microsoft.com/office/drawing/2014/main" id="{DC08969B-FC44-782C-0A0B-FBBB39F75B67}"/>
              </a:ext>
            </a:extLst>
          </p:cNvPr>
          <p:cNvSpPr>
            <a:spLocks noGrp="1"/>
          </p:cNvSpPr>
          <p:nvPr>
            <p:ph type="sldNum" sz="quarter" idx="12"/>
          </p:nvPr>
        </p:nvSpPr>
        <p:spPr/>
        <p:txBody>
          <a:bodyPr/>
          <a:lstStyle>
            <a:lvl1pPr>
              <a:defRPr/>
            </a:lvl1pPr>
          </a:lstStyle>
          <a:p>
            <a:pPr>
              <a:defRPr/>
            </a:pPr>
            <a:fld id="{F9BAF8E6-470A-604B-88E4-A94FCD867576}" type="slidenum">
              <a:rPr lang="fr-FR" altLang="fr-FR"/>
              <a:pPr>
                <a:defRPr/>
              </a:pPr>
              <a:t>‹N°›</a:t>
            </a:fld>
            <a:endParaRPr lang="fr-FR" altLang="fr-FR"/>
          </a:p>
        </p:txBody>
      </p:sp>
    </p:spTree>
    <p:extLst>
      <p:ext uri="{BB962C8B-B14F-4D97-AF65-F5344CB8AC3E}">
        <p14:creationId xmlns:p14="http://schemas.microsoft.com/office/powerpoint/2010/main" val="114185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a:extLst>
              <a:ext uri="{FF2B5EF4-FFF2-40B4-BE49-F238E27FC236}">
                <a16:creationId xmlns:a16="http://schemas.microsoft.com/office/drawing/2014/main" id="{8C569DAC-E3A3-D247-E105-995665A1DEFE}"/>
              </a:ext>
            </a:extLst>
          </p:cNvPr>
          <p:cNvSpPr>
            <a:spLocks noGrp="1"/>
          </p:cNvSpPr>
          <p:nvPr>
            <p:ph type="dt" sz="half" idx="10"/>
          </p:nvPr>
        </p:nvSpPr>
        <p:spPr/>
        <p:txBody>
          <a:bodyPr/>
          <a:lstStyle>
            <a:lvl1pPr>
              <a:defRPr/>
            </a:lvl1pPr>
          </a:lstStyle>
          <a:p>
            <a:pPr>
              <a:defRPr/>
            </a:pPr>
            <a:r>
              <a:rPr lang="fr-FR"/>
              <a:t>23/09/2022</a:t>
            </a:r>
          </a:p>
        </p:txBody>
      </p:sp>
      <p:sp>
        <p:nvSpPr>
          <p:cNvPr id="5" name="Footer Placeholder 4">
            <a:extLst>
              <a:ext uri="{FF2B5EF4-FFF2-40B4-BE49-F238E27FC236}">
                <a16:creationId xmlns:a16="http://schemas.microsoft.com/office/drawing/2014/main" id="{0CA6DCF0-2F3F-10B5-A841-0289796BC786}"/>
              </a:ext>
            </a:extLst>
          </p:cNvPr>
          <p:cNvSpPr>
            <a:spLocks noGrp="1"/>
          </p:cNvSpPr>
          <p:nvPr>
            <p:ph type="ftr" sz="quarter" idx="11"/>
          </p:nvPr>
        </p:nvSpPr>
        <p:spPr/>
        <p:txBody>
          <a:bodyPr/>
          <a:lstStyle>
            <a:lvl1pPr>
              <a:defRPr/>
            </a:lvl1pPr>
          </a:lstStyle>
          <a:p>
            <a:pPr>
              <a:defRPr/>
            </a:pPr>
            <a:r>
              <a:rPr lang="fr-FR"/>
              <a:t>Clément Gransagne</a:t>
            </a:r>
          </a:p>
        </p:txBody>
      </p:sp>
      <p:sp>
        <p:nvSpPr>
          <p:cNvPr id="6" name="Slide Number Placeholder 5">
            <a:extLst>
              <a:ext uri="{FF2B5EF4-FFF2-40B4-BE49-F238E27FC236}">
                <a16:creationId xmlns:a16="http://schemas.microsoft.com/office/drawing/2014/main" id="{FCBEE6B3-6736-68AA-A911-D86951DB368E}"/>
              </a:ext>
            </a:extLst>
          </p:cNvPr>
          <p:cNvSpPr>
            <a:spLocks noGrp="1"/>
          </p:cNvSpPr>
          <p:nvPr>
            <p:ph type="sldNum" sz="quarter" idx="12"/>
          </p:nvPr>
        </p:nvSpPr>
        <p:spPr/>
        <p:txBody>
          <a:bodyPr/>
          <a:lstStyle>
            <a:lvl1pPr>
              <a:defRPr/>
            </a:lvl1pPr>
          </a:lstStyle>
          <a:p>
            <a:pPr>
              <a:defRPr/>
            </a:pPr>
            <a:fld id="{50367E6B-20B6-334E-A263-90A699A66037}" type="slidenum">
              <a:rPr lang="fr-FR" altLang="fr-FR"/>
              <a:pPr>
                <a:defRPr/>
              </a:pPr>
              <a:t>‹N°›</a:t>
            </a:fld>
            <a:endParaRPr lang="fr-FR" altLang="fr-FR"/>
          </a:p>
        </p:txBody>
      </p:sp>
    </p:spTree>
    <p:extLst>
      <p:ext uri="{BB962C8B-B14F-4D97-AF65-F5344CB8AC3E}">
        <p14:creationId xmlns:p14="http://schemas.microsoft.com/office/powerpoint/2010/main" val="2353491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a:extLst>
              <a:ext uri="{FF2B5EF4-FFF2-40B4-BE49-F238E27FC236}">
                <a16:creationId xmlns:a16="http://schemas.microsoft.com/office/drawing/2014/main" id="{149C09FA-769E-163B-E727-8F807AB48DDC}"/>
              </a:ext>
            </a:extLst>
          </p:cNvPr>
          <p:cNvSpPr>
            <a:spLocks noGrp="1"/>
          </p:cNvSpPr>
          <p:nvPr>
            <p:ph type="dt" sz="half" idx="10"/>
          </p:nvPr>
        </p:nvSpPr>
        <p:spPr/>
        <p:txBody>
          <a:bodyPr/>
          <a:lstStyle>
            <a:lvl1pPr>
              <a:defRPr/>
            </a:lvl1pPr>
          </a:lstStyle>
          <a:p>
            <a:pPr>
              <a:defRPr/>
            </a:pPr>
            <a:r>
              <a:rPr lang="fr-FR"/>
              <a:t>23/09/2022</a:t>
            </a:r>
          </a:p>
        </p:txBody>
      </p:sp>
      <p:sp>
        <p:nvSpPr>
          <p:cNvPr id="5" name="Footer Placeholder 4">
            <a:extLst>
              <a:ext uri="{FF2B5EF4-FFF2-40B4-BE49-F238E27FC236}">
                <a16:creationId xmlns:a16="http://schemas.microsoft.com/office/drawing/2014/main" id="{FA109DB0-F1E4-A4C9-B174-4ABF3D57E35D}"/>
              </a:ext>
            </a:extLst>
          </p:cNvPr>
          <p:cNvSpPr>
            <a:spLocks noGrp="1"/>
          </p:cNvSpPr>
          <p:nvPr>
            <p:ph type="ftr" sz="quarter" idx="11"/>
          </p:nvPr>
        </p:nvSpPr>
        <p:spPr/>
        <p:txBody>
          <a:bodyPr/>
          <a:lstStyle>
            <a:lvl1pPr>
              <a:defRPr/>
            </a:lvl1pPr>
          </a:lstStyle>
          <a:p>
            <a:pPr>
              <a:defRPr/>
            </a:pPr>
            <a:r>
              <a:rPr lang="fr-FR"/>
              <a:t>Clément Gransagne</a:t>
            </a:r>
          </a:p>
        </p:txBody>
      </p:sp>
      <p:sp>
        <p:nvSpPr>
          <p:cNvPr id="6" name="Slide Number Placeholder 5">
            <a:extLst>
              <a:ext uri="{FF2B5EF4-FFF2-40B4-BE49-F238E27FC236}">
                <a16:creationId xmlns:a16="http://schemas.microsoft.com/office/drawing/2014/main" id="{895C3CD5-67B6-B2FA-6220-DA72386368CB}"/>
              </a:ext>
            </a:extLst>
          </p:cNvPr>
          <p:cNvSpPr>
            <a:spLocks noGrp="1"/>
          </p:cNvSpPr>
          <p:nvPr>
            <p:ph type="sldNum" sz="quarter" idx="12"/>
          </p:nvPr>
        </p:nvSpPr>
        <p:spPr/>
        <p:txBody>
          <a:bodyPr/>
          <a:lstStyle>
            <a:lvl1pPr>
              <a:defRPr/>
            </a:lvl1pPr>
          </a:lstStyle>
          <a:p>
            <a:pPr>
              <a:defRPr/>
            </a:pPr>
            <a:fld id="{9A46C28C-322E-6D48-80B9-A1923339F5C2}" type="slidenum">
              <a:rPr lang="fr-FR" altLang="fr-FR"/>
              <a:pPr>
                <a:defRPr/>
              </a:pPr>
              <a:t>‹N°›</a:t>
            </a:fld>
            <a:endParaRPr lang="fr-FR" altLang="fr-FR"/>
          </a:p>
        </p:txBody>
      </p:sp>
    </p:spTree>
    <p:extLst>
      <p:ext uri="{BB962C8B-B14F-4D97-AF65-F5344CB8AC3E}">
        <p14:creationId xmlns:p14="http://schemas.microsoft.com/office/powerpoint/2010/main" val="4015855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427825E-43B6-04D1-6E6F-C73475B92492}"/>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Modifiez le style du titre</a:t>
            </a:r>
            <a:endParaRPr lang="en-US" altLang="fr-FR"/>
          </a:p>
        </p:txBody>
      </p:sp>
      <p:sp>
        <p:nvSpPr>
          <p:cNvPr id="1027" name="Text Placeholder 2">
            <a:extLst>
              <a:ext uri="{FF2B5EF4-FFF2-40B4-BE49-F238E27FC236}">
                <a16:creationId xmlns:a16="http://schemas.microsoft.com/office/drawing/2014/main" id="{9AC3B11F-45F1-B90C-8572-DF16DD6FD408}"/>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endParaRPr lang="en-US" altLang="fr-FR"/>
          </a:p>
        </p:txBody>
      </p:sp>
      <p:sp>
        <p:nvSpPr>
          <p:cNvPr id="4" name="Date Placeholder 3">
            <a:extLst>
              <a:ext uri="{FF2B5EF4-FFF2-40B4-BE49-F238E27FC236}">
                <a16:creationId xmlns:a16="http://schemas.microsoft.com/office/drawing/2014/main" id="{89D757C1-2505-5B44-3591-DCBDB3D807A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r>
              <a:rPr lang="fr-FR"/>
              <a:t>23/09/2022</a:t>
            </a:r>
          </a:p>
        </p:txBody>
      </p:sp>
      <p:sp>
        <p:nvSpPr>
          <p:cNvPr id="5" name="Footer Placeholder 4">
            <a:extLst>
              <a:ext uri="{FF2B5EF4-FFF2-40B4-BE49-F238E27FC236}">
                <a16:creationId xmlns:a16="http://schemas.microsoft.com/office/drawing/2014/main" id="{D19ADB00-CDCD-4F4A-7B61-97B8757DEE6A}"/>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r>
              <a:rPr lang="fr-FR"/>
              <a:t>Clément Gransagne</a:t>
            </a:r>
          </a:p>
        </p:txBody>
      </p:sp>
      <p:sp>
        <p:nvSpPr>
          <p:cNvPr id="6" name="Slide Number Placeholder 5">
            <a:extLst>
              <a:ext uri="{FF2B5EF4-FFF2-40B4-BE49-F238E27FC236}">
                <a16:creationId xmlns:a16="http://schemas.microsoft.com/office/drawing/2014/main" id="{E94EF1E2-886E-30C4-0D1D-E1BF512673A9}"/>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E8D6BD93-C799-4F48-9E14-DB0FFA143B0E}" type="slidenum">
              <a:rPr lang="fr-FR" altLang="fr-FR"/>
              <a:pPr>
                <a:defRPr/>
              </a:pPr>
              <a:t>‹N°›</a:t>
            </a:fld>
            <a:endParaRPr lang="fr-FR" alt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4.png"/><Relationship Id="rId7" Type="http://schemas.openxmlformats.org/officeDocument/2006/relationships/diagramLayout" Target="../diagrams/layout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6.png"/><Relationship Id="rId10" Type="http://schemas.microsoft.com/office/2007/relationships/diagramDrawing" Target="../diagrams/drawing1.xml"/><Relationship Id="rId4" Type="http://schemas.openxmlformats.org/officeDocument/2006/relationships/image" Target="../media/image5.svg"/><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xml"/><Relationship Id="rId4" Type="http://schemas.openxmlformats.org/officeDocument/2006/relationships/image" Target="../media/image25.emf"/></Relationships>
</file>

<file path=ppt/slides/_rels/slide17.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Image 4">
            <a:extLst>
              <a:ext uri="{FF2B5EF4-FFF2-40B4-BE49-F238E27FC236}">
                <a16:creationId xmlns:a16="http://schemas.microsoft.com/office/drawing/2014/main" id="{6F286C14-C682-3556-F1D7-00C13A4D41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713" y="215900"/>
            <a:ext cx="14478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ZoneTexte 4">
            <a:extLst>
              <a:ext uri="{FF2B5EF4-FFF2-40B4-BE49-F238E27FC236}">
                <a16:creationId xmlns:a16="http://schemas.microsoft.com/office/drawing/2014/main" id="{9F7A7F5B-A9D0-5D1A-5F29-FFC8FE5D6E96}"/>
              </a:ext>
            </a:extLst>
          </p:cNvPr>
          <p:cNvSpPr txBox="1">
            <a:spLocks noChangeArrowheads="1"/>
          </p:cNvSpPr>
          <p:nvPr/>
        </p:nvSpPr>
        <p:spPr bwMode="auto">
          <a:xfrm>
            <a:off x="74951" y="2938171"/>
            <a:ext cx="899409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Aft>
                <a:spcPts val="800"/>
              </a:spcAft>
              <a:buNone/>
            </a:pPr>
            <a:r>
              <a:rPr lang="fr-FR" sz="3200" dirty="0">
                <a:solidFill>
                  <a:srgbClr val="2C70AE"/>
                </a:solidFill>
                <a:latin typeface="Times New Roman" panose="02020603050405020304" pitchFamily="18" charset="0"/>
                <a:ea typeface="Calibri" panose="020F0502020204030204" pitchFamily="34" charset="0"/>
              </a:rPr>
              <a:t>Comparaison des aides auditives de classe I et II auprès de sujets atteints de surdité sévère</a:t>
            </a:r>
            <a:endParaRPr lang="fr-FR" sz="3200" dirty="0">
              <a:latin typeface="Times New Roman" panose="02020603050405020304" pitchFamily="18" charset="0"/>
              <a:ea typeface="Calibri" panose="020F0502020204030204" pitchFamily="34" charset="0"/>
            </a:endParaRPr>
          </a:p>
        </p:txBody>
      </p:sp>
      <p:sp>
        <p:nvSpPr>
          <p:cNvPr id="15363" name="ZoneTexte 5">
            <a:extLst>
              <a:ext uri="{FF2B5EF4-FFF2-40B4-BE49-F238E27FC236}">
                <a16:creationId xmlns:a16="http://schemas.microsoft.com/office/drawing/2014/main" id="{7AFE5614-36E5-5EF2-929C-F91DF7061794}"/>
              </a:ext>
            </a:extLst>
          </p:cNvPr>
          <p:cNvSpPr txBox="1">
            <a:spLocks noChangeArrowheads="1"/>
          </p:cNvSpPr>
          <p:nvPr/>
        </p:nvSpPr>
        <p:spPr bwMode="auto">
          <a:xfrm>
            <a:off x="203600" y="4448360"/>
            <a:ext cx="91176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fr-FR" altLang="fr-FR" sz="1600" dirty="0"/>
              <a:t>Soutenance de mémoire en vue de l’obtention du DIPLÔME D’ETAT D’AUDIOPROTHESISTE</a:t>
            </a:r>
          </a:p>
        </p:txBody>
      </p:sp>
      <p:sp>
        <p:nvSpPr>
          <p:cNvPr id="15364" name="Rectangle 6">
            <a:extLst>
              <a:ext uri="{FF2B5EF4-FFF2-40B4-BE49-F238E27FC236}">
                <a16:creationId xmlns:a16="http://schemas.microsoft.com/office/drawing/2014/main" id="{511B8469-282B-750A-4E64-B8AB0F0A1687}"/>
              </a:ext>
            </a:extLst>
          </p:cNvPr>
          <p:cNvSpPr>
            <a:spLocks noChangeArrowheads="1"/>
          </p:cNvSpPr>
          <p:nvPr/>
        </p:nvSpPr>
        <p:spPr bwMode="auto">
          <a:xfrm>
            <a:off x="2286000" y="5114925"/>
            <a:ext cx="45720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fr-FR" altLang="fr-FR" sz="1600" i="1" dirty="0"/>
              <a:t>Clément Gransagne</a:t>
            </a:r>
            <a:br>
              <a:rPr lang="fr-FR" altLang="fr-FR" sz="1600" i="1" dirty="0"/>
            </a:br>
            <a:r>
              <a:rPr lang="fr-FR" altLang="fr-FR" sz="1600" dirty="0"/>
              <a:t>Supervision</a:t>
            </a:r>
          </a:p>
          <a:p>
            <a:pPr algn="ctr" eaLnBrk="1" hangingPunct="1">
              <a:lnSpc>
                <a:spcPct val="100000"/>
              </a:lnSpc>
              <a:spcBef>
                <a:spcPct val="0"/>
              </a:spcBef>
              <a:buFontTx/>
              <a:buNone/>
            </a:pPr>
            <a:r>
              <a:rPr lang="fr-FR" altLang="fr-FR" sz="1600" dirty="0"/>
              <a:t> </a:t>
            </a:r>
            <a:r>
              <a:rPr lang="fr-FR" altLang="fr-FR" sz="1600" i="1" dirty="0"/>
              <a:t>Dr Nicolas Vannson</a:t>
            </a:r>
            <a:endParaRPr lang="fr-FR" altLang="fr-FR" sz="1600" dirty="0"/>
          </a:p>
          <a:p>
            <a:pPr algn="ctr" eaLnBrk="1" hangingPunct="1">
              <a:lnSpc>
                <a:spcPct val="100000"/>
              </a:lnSpc>
              <a:spcBef>
                <a:spcPct val="0"/>
              </a:spcBef>
              <a:buFontTx/>
              <a:buNone/>
            </a:pPr>
            <a:r>
              <a:rPr lang="fr-FR" altLang="fr-FR" sz="1600" i="1" dirty="0"/>
              <a:t>Le 23 septembre 2022</a:t>
            </a:r>
            <a:endParaRPr lang="fr-FR" altLang="fr-FR" sz="1600" dirty="0"/>
          </a:p>
        </p:txBody>
      </p:sp>
      <p:pic>
        <p:nvPicPr>
          <p:cNvPr id="15365" name="Image 8" descr="Une image contenant dessin&#10;&#10;Description générée automatiquement">
            <a:extLst>
              <a:ext uri="{FF2B5EF4-FFF2-40B4-BE49-F238E27FC236}">
                <a16:creationId xmlns:a16="http://schemas.microsoft.com/office/drawing/2014/main" id="{6B67FA5B-FFD2-F1EA-D151-FE675770DD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0875" y="355600"/>
            <a:ext cx="1776413"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re 1">
            <a:extLst>
              <a:ext uri="{FF2B5EF4-FFF2-40B4-BE49-F238E27FC236}">
                <a16:creationId xmlns:a16="http://schemas.microsoft.com/office/drawing/2014/main" id="{381D6E41-DFD9-71AF-895A-A019FB9BB351}"/>
              </a:ext>
            </a:extLst>
          </p:cNvPr>
          <p:cNvSpPr>
            <a:spLocks noGrp="1" noChangeArrowheads="1"/>
          </p:cNvSpPr>
          <p:nvPr>
            <p:ph type="title"/>
          </p:nvPr>
        </p:nvSpPr>
        <p:spPr/>
        <p:txBody>
          <a:bodyPr/>
          <a:lstStyle/>
          <a:p>
            <a:pPr algn="r" eaLnBrk="1" hangingPunct="1"/>
            <a:r>
              <a:rPr lang="fr-FR" altLang="fr-FR" sz="3200" u="sng" dirty="0">
                <a:solidFill>
                  <a:srgbClr val="3576B1"/>
                </a:solidFill>
              </a:rPr>
              <a:t>Plan</a:t>
            </a:r>
            <a:endParaRPr lang="fr-FR" altLang="fr-FR" sz="3200" dirty="0">
              <a:solidFill>
                <a:srgbClr val="3576B1"/>
              </a:solidFill>
            </a:endParaRPr>
          </a:p>
        </p:txBody>
      </p:sp>
      <p:sp>
        <p:nvSpPr>
          <p:cNvPr id="4" name="Espace réservé du pied de page 3">
            <a:extLst>
              <a:ext uri="{FF2B5EF4-FFF2-40B4-BE49-F238E27FC236}">
                <a16:creationId xmlns:a16="http://schemas.microsoft.com/office/drawing/2014/main" id="{AF86451A-1050-00A5-CBD7-893CF3402001}"/>
              </a:ext>
            </a:extLst>
          </p:cNvPr>
          <p:cNvSpPr>
            <a:spLocks noGrp="1"/>
          </p:cNvSpPr>
          <p:nvPr>
            <p:ph type="ftr" sz="quarter" idx="11"/>
          </p:nvPr>
        </p:nvSpPr>
        <p:spPr/>
        <p:txBody>
          <a:bodyPr/>
          <a:lstStyle/>
          <a:p>
            <a:pPr>
              <a:defRPr/>
            </a:pPr>
            <a:r>
              <a:rPr lang="fr-FR" dirty="0"/>
              <a:t>Clément Gransagne</a:t>
            </a:r>
          </a:p>
        </p:txBody>
      </p:sp>
      <p:cxnSp>
        <p:nvCxnSpPr>
          <p:cNvPr id="28" name="Connecteur droit 27">
            <a:extLst>
              <a:ext uri="{FF2B5EF4-FFF2-40B4-BE49-F238E27FC236}">
                <a16:creationId xmlns:a16="http://schemas.microsoft.com/office/drawing/2014/main" id="{E1471539-EF77-202F-DC43-B444B41722D6}"/>
              </a:ext>
            </a:extLst>
          </p:cNvPr>
          <p:cNvCxnSpPr>
            <a:stCxn id="9" idx="6"/>
            <a:endCxn id="10" idx="2"/>
          </p:cNvCxnSpPr>
          <p:nvPr/>
        </p:nvCxnSpPr>
        <p:spPr>
          <a:xfrm>
            <a:off x="1258311" y="2914796"/>
            <a:ext cx="1095615" cy="2"/>
          </a:xfrm>
          <a:prstGeom prst="line">
            <a:avLst/>
          </a:prstGeom>
          <a:ln w="38100">
            <a:prstDash val="sysDot"/>
          </a:ln>
        </p:spPr>
        <p:style>
          <a:lnRef idx="3">
            <a:schemeClr val="accent1"/>
          </a:lnRef>
          <a:fillRef idx="0">
            <a:schemeClr val="accent1"/>
          </a:fillRef>
          <a:effectRef idx="2">
            <a:schemeClr val="accent1"/>
          </a:effectRef>
          <a:fontRef idx="minor">
            <a:schemeClr val="tx1"/>
          </a:fontRef>
        </p:style>
      </p:cxnSp>
      <p:cxnSp>
        <p:nvCxnSpPr>
          <p:cNvPr id="29" name="Connecteur droit 28">
            <a:extLst>
              <a:ext uri="{FF2B5EF4-FFF2-40B4-BE49-F238E27FC236}">
                <a16:creationId xmlns:a16="http://schemas.microsoft.com/office/drawing/2014/main" id="{730C4B87-F8DB-1830-AA30-435E82BBD9E2}"/>
              </a:ext>
            </a:extLst>
          </p:cNvPr>
          <p:cNvCxnSpPr/>
          <p:nvPr/>
        </p:nvCxnSpPr>
        <p:spPr>
          <a:xfrm>
            <a:off x="2992956" y="2901120"/>
            <a:ext cx="1095615" cy="2"/>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0" name="Connecteur droit 29">
            <a:extLst>
              <a:ext uri="{FF2B5EF4-FFF2-40B4-BE49-F238E27FC236}">
                <a16:creationId xmlns:a16="http://schemas.microsoft.com/office/drawing/2014/main" id="{AC1DC00E-6E9D-8790-AF76-A51363633B60}"/>
              </a:ext>
            </a:extLst>
          </p:cNvPr>
          <p:cNvCxnSpPr/>
          <p:nvPr/>
        </p:nvCxnSpPr>
        <p:spPr>
          <a:xfrm>
            <a:off x="4817541" y="2914796"/>
            <a:ext cx="1095615" cy="2"/>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1" name="Connecteur droit 30">
            <a:extLst>
              <a:ext uri="{FF2B5EF4-FFF2-40B4-BE49-F238E27FC236}">
                <a16:creationId xmlns:a16="http://schemas.microsoft.com/office/drawing/2014/main" id="{4FA97BE2-35D7-A979-487A-D9390EA92CAD}"/>
              </a:ext>
            </a:extLst>
          </p:cNvPr>
          <p:cNvCxnSpPr/>
          <p:nvPr/>
        </p:nvCxnSpPr>
        <p:spPr>
          <a:xfrm>
            <a:off x="6672106" y="2901118"/>
            <a:ext cx="1095615" cy="2"/>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grpSp>
        <p:nvGrpSpPr>
          <p:cNvPr id="2" name="Groupe 1">
            <a:extLst>
              <a:ext uri="{FF2B5EF4-FFF2-40B4-BE49-F238E27FC236}">
                <a16:creationId xmlns:a16="http://schemas.microsoft.com/office/drawing/2014/main" id="{FCA56C7A-AEEB-A4AA-BACD-7F51BBBD3004}"/>
              </a:ext>
            </a:extLst>
          </p:cNvPr>
          <p:cNvGrpSpPr/>
          <p:nvPr/>
        </p:nvGrpSpPr>
        <p:grpSpPr>
          <a:xfrm>
            <a:off x="22980" y="2590796"/>
            <a:ext cx="1738168" cy="1299869"/>
            <a:chOff x="22980" y="2590796"/>
            <a:chExt cx="1738168" cy="1299869"/>
          </a:xfrm>
        </p:grpSpPr>
        <p:sp>
          <p:nvSpPr>
            <p:cNvPr id="9" name="Ellipse 8">
              <a:extLst>
                <a:ext uri="{FF2B5EF4-FFF2-40B4-BE49-F238E27FC236}">
                  <a16:creationId xmlns:a16="http://schemas.microsoft.com/office/drawing/2014/main" id="{E6DB57BA-F2A9-3CBC-F4CC-B0B2C6B43435}"/>
                </a:ext>
              </a:extLst>
            </p:cNvPr>
            <p:cNvSpPr/>
            <p:nvPr/>
          </p:nvSpPr>
          <p:spPr>
            <a:xfrm>
              <a:off x="574311" y="2590796"/>
              <a:ext cx="684000" cy="648000"/>
            </a:xfrm>
            <a:prstGeom prst="ellipse">
              <a:avLst/>
            </a:prstGeom>
            <a:solidFill>
              <a:srgbClr val="3576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t>  </a:t>
              </a:r>
              <a:r>
                <a:rPr lang="fr-FR" sz="2400" dirty="0"/>
                <a:t>1</a:t>
              </a:r>
            </a:p>
          </p:txBody>
        </p:sp>
        <p:sp>
          <p:nvSpPr>
            <p:cNvPr id="32" name="ZoneTexte 31">
              <a:extLst>
                <a:ext uri="{FF2B5EF4-FFF2-40B4-BE49-F238E27FC236}">
                  <a16:creationId xmlns:a16="http://schemas.microsoft.com/office/drawing/2014/main" id="{945060B2-3575-7325-4495-CA26C8D6E4A5}"/>
                </a:ext>
              </a:extLst>
            </p:cNvPr>
            <p:cNvSpPr txBox="1"/>
            <p:nvPr/>
          </p:nvSpPr>
          <p:spPr>
            <a:xfrm>
              <a:off x="22980" y="3429000"/>
              <a:ext cx="1738168" cy="461665"/>
            </a:xfrm>
            <a:prstGeom prst="rect">
              <a:avLst/>
            </a:prstGeom>
            <a:noFill/>
          </p:spPr>
          <p:txBody>
            <a:bodyPr wrap="none" rtlCol="0">
              <a:spAutoFit/>
            </a:bodyPr>
            <a:lstStyle/>
            <a:p>
              <a:r>
                <a:rPr lang="fr-FR" sz="2400" dirty="0">
                  <a:solidFill>
                    <a:srgbClr val="3576B1"/>
                  </a:solidFill>
                </a:rPr>
                <a:t>Introduction</a:t>
              </a:r>
            </a:p>
          </p:txBody>
        </p:sp>
      </p:grpSp>
      <p:grpSp>
        <p:nvGrpSpPr>
          <p:cNvPr id="3" name="Groupe 2">
            <a:extLst>
              <a:ext uri="{FF2B5EF4-FFF2-40B4-BE49-F238E27FC236}">
                <a16:creationId xmlns:a16="http://schemas.microsoft.com/office/drawing/2014/main" id="{9365D893-92E7-A7F5-B0F2-923AF0C874A5}"/>
              </a:ext>
            </a:extLst>
          </p:cNvPr>
          <p:cNvGrpSpPr/>
          <p:nvPr/>
        </p:nvGrpSpPr>
        <p:grpSpPr>
          <a:xfrm>
            <a:off x="1849146" y="2590798"/>
            <a:ext cx="1691617" cy="1669198"/>
            <a:chOff x="1849146" y="2590798"/>
            <a:chExt cx="1691617" cy="1669198"/>
          </a:xfrm>
        </p:grpSpPr>
        <p:sp>
          <p:nvSpPr>
            <p:cNvPr id="10" name="Ellipse 9">
              <a:extLst>
                <a:ext uri="{FF2B5EF4-FFF2-40B4-BE49-F238E27FC236}">
                  <a16:creationId xmlns:a16="http://schemas.microsoft.com/office/drawing/2014/main" id="{7A597566-5483-45DA-73B6-987409EAECE8}"/>
                </a:ext>
              </a:extLst>
            </p:cNvPr>
            <p:cNvSpPr/>
            <p:nvPr/>
          </p:nvSpPr>
          <p:spPr>
            <a:xfrm>
              <a:off x="2353926" y="2590798"/>
              <a:ext cx="684000" cy="648000"/>
            </a:xfrm>
            <a:prstGeom prst="ellipse">
              <a:avLst/>
            </a:prstGeom>
            <a:solidFill>
              <a:srgbClr val="3576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t>  </a:t>
              </a:r>
              <a:r>
                <a:rPr lang="fr-FR" sz="2400" dirty="0"/>
                <a:t>2</a:t>
              </a:r>
            </a:p>
          </p:txBody>
        </p:sp>
        <p:sp>
          <p:nvSpPr>
            <p:cNvPr id="33" name="ZoneTexte 32">
              <a:extLst>
                <a:ext uri="{FF2B5EF4-FFF2-40B4-BE49-F238E27FC236}">
                  <a16:creationId xmlns:a16="http://schemas.microsoft.com/office/drawing/2014/main" id="{4CB72EFF-ABBD-1024-05E4-927D6302FC73}"/>
                </a:ext>
              </a:extLst>
            </p:cNvPr>
            <p:cNvSpPr txBox="1"/>
            <p:nvPr/>
          </p:nvSpPr>
          <p:spPr>
            <a:xfrm>
              <a:off x="1849146" y="3428999"/>
              <a:ext cx="1691617" cy="830997"/>
            </a:xfrm>
            <a:prstGeom prst="rect">
              <a:avLst/>
            </a:prstGeom>
            <a:noFill/>
          </p:spPr>
          <p:txBody>
            <a:bodyPr wrap="none" rtlCol="0">
              <a:spAutoFit/>
            </a:bodyPr>
            <a:lstStyle/>
            <a:p>
              <a:r>
                <a:rPr lang="fr-FR" sz="2400" dirty="0">
                  <a:solidFill>
                    <a:srgbClr val="3576B1"/>
                  </a:solidFill>
                </a:rPr>
                <a:t>Matériels et</a:t>
              </a:r>
            </a:p>
            <a:p>
              <a:pPr algn="ctr"/>
              <a:r>
                <a:rPr lang="fr-FR" sz="2400" dirty="0">
                  <a:solidFill>
                    <a:srgbClr val="3576B1"/>
                  </a:solidFill>
                </a:rPr>
                <a:t>Méthode</a:t>
              </a:r>
            </a:p>
          </p:txBody>
        </p:sp>
      </p:grpSp>
      <p:grpSp>
        <p:nvGrpSpPr>
          <p:cNvPr id="6" name="Groupe 5">
            <a:extLst>
              <a:ext uri="{FF2B5EF4-FFF2-40B4-BE49-F238E27FC236}">
                <a16:creationId xmlns:a16="http://schemas.microsoft.com/office/drawing/2014/main" id="{0D6A7372-FA0A-D0BD-55B1-7CA0397221D7}"/>
              </a:ext>
            </a:extLst>
          </p:cNvPr>
          <p:cNvGrpSpPr/>
          <p:nvPr/>
        </p:nvGrpSpPr>
        <p:grpSpPr>
          <a:xfrm>
            <a:off x="3801171" y="2603288"/>
            <a:ext cx="1318759" cy="1304744"/>
            <a:chOff x="3801171" y="2603288"/>
            <a:chExt cx="1318759" cy="1304744"/>
          </a:xfrm>
        </p:grpSpPr>
        <p:sp>
          <p:nvSpPr>
            <p:cNvPr id="11" name="Ellipse 10">
              <a:extLst>
                <a:ext uri="{FF2B5EF4-FFF2-40B4-BE49-F238E27FC236}">
                  <a16:creationId xmlns:a16="http://schemas.microsoft.com/office/drawing/2014/main" id="{C405D688-98FC-1904-9D5D-5CD40F26E6C1}"/>
                </a:ext>
              </a:extLst>
            </p:cNvPr>
            <p:cNvSpPr/>
            <p:nvPr/>
          </p:nvSpPr>
          <p:spPr>
            <a:xfrm>
              <a:off x="4118551" y="2603288"/>
              <a:ext cx="684000" cy="648000"/>
            </a:xfrm>
            <a:prstGeom prst="ellipse">
              <a:avLst/>
            </a:prstGeom>
            <a:solidFill>
              <a:srgbClr val="3576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t>  </a:t>
              </a:r>
              <a:r>
                <a:rPr lang="fr-FR" sz="2400" dirty="0"/>
                <a:t>3</a:t>
              </a:r>
            </a:p>
          </p:txBody>
        </p:sp>
        <p:sp>
          <p:nvSpPr>
            <p:cNvPr id="34" name="ZoneTexte 33">
              <a:extLst>
                <a:ext uri="{FF2B5EF4-FFF2-40B4-BE49-F238E27FC236}">
                  <a16:creationId xmlns:a16="http://schemas.microsoft.com/office/drawing/2014/main" id="{17DDEE4E-753C-12EA-367F-7F6906FACFBD}"/>
                </a:ext>
              </a:extLst>
            </p:cNvPr>
            <p:cNvSpPr txBox="1"/>
            <p:nvPr/>
          </p:nvSpPr>
          <p:spPr>
            <a:xfrm>
              <a:off x="3801171" y="3446367"/>
              <a:ext cx="1318759" cy="461665"/>
            </a:xfrm>
            <a:prstGeom prst="rect">
              <a:avLst/>
            </a:prstGeom>
            <a:noFill/>
          </p:spPr>
          <p:txBody>
            <a:bodyPr wrap="none" rtlCol="0">
              <a:spAutoFit/>
            </a:bodyPr>
            <a:lstStyle/>
            <a:p>
              <a:r>
                <a:rPr lang="fr-FR" sz="2400" dirty="0">
                  <a:solidFill>
                    <a:srgbClr val="3576B1"/>
                  </a:solidFill>
                </a:rPr>
                <a:t>Résultats</a:t>
              </a:r>
            </a:p>
          </p:txBody>
        </p:sp>
      </p:grpSp>
      <p:grpSp>
        <p:nvGrpSpPr>
          <p:cNvPr id="7" name="Groupe 6">
            <a:extLst>
              <a:ext uri="{FF2B5EF4-FFF2-40B4-BE49-F238E27FC236}">
                <a16:creationId xmlns:a16="http://schemas.microsoft.com/office/drawing/2014/main" id="{F2BED1EA-BFA6-58CD-A4BF-E710DAA92C29}"/>
              </a:ext>
            </a:extLst>
          </p:cNvPr>
          <p:cNvGrpSpPr/>
          <p:nvPr/>
        </p:nvGrpSpPr>
        <p:grpSpPr>
          <a:xfrm>
            <a:off x="5600665" y="2590796"/>
            <a:ext cx="1491114" cy="1299867"/>
            <a:chOff x="5600665" y="2590796"/>
            <a:chExt cx="1491114" cy="1299867"/>
          </a:xfrm>
        </p:grpSpPr>
        <p:sp>
          <p:nvSpPr>
            <p:cNvPr id="12" name="Ellipse 11">
              <a:extLst>
                <a:ext uri="{FF2B5EF4-FFF2-40B4-BE49-F238E27FC236}">
                  <a16:creationId xmlns:a16="http://schemas.microsoft.com/office/drawing/2014/main" id="{BB53809F-B5B1-E860-DEAD-54585BFADEC4}"/>
                </a:ext>
              </a:extLst>
            </p:cNvPr>
            <p:cNvSpPr/>
            <p:nvPr/>
          </p:nvSpPr>
          <p:spPr>
            <a:xfrm>
              <a:off x="5958126" y="2590796"/>
              <a:ext cx="684000" cy="648000"/>
            </a:xfrm>
            <a:prstGeom prst="ellipse">
              <a:avLst/>
            </a:prstGeom>
            <a:solidFill>
              <a:srgbClr val="3576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t>  </a:t>
              </a:r>
              <a:r>
                <a:rPr lang="fr-FR" sz="2400" dirty="0"/>
                <a:t>4</a:t>
              </a:r>
            </a:p>
          </p:txBody>
        </p:sp>
        <p:sp>
          <p:nvSpPr>
            <p:cNvPr id="35" name="ZoneTexte 34">
              <a:extLst>
                <a:ext uri="{FF2B5EF4-FFF2-40B4-BE49-F238E27FC236}">
                  <a16:creationId xmlns:a16="http://schemas.microsoft.com/office/drawing/2014/main" id="{870D46AF-BECD-C8BA-E538-A421FB7469AD}"/>
                </a:ext>
              </a:extLst>
            </p:cNvPr>
            <p:cNvSpPr txBox="1"/>
            <p:nvPr/>
          </p:nvSpPr>
          <p:spPr>
            <a:xfrm>
              <a:off x="5600665" y="3428998"/>
              <a:ext cx="1491114" cy="461665"/>
            </a:xfrm>
            <a:prstGeom prst="rect">
              <a:avLst/>
            </a:prstGeom>
            <a:noFill/>
          </p:spPr>
          <p:txBody>
            <a:bodyPr wrap="none" rtlCol="0">
              <a:spAutoFit/>
            </a:bodyPr>
            <a:lstStyle/>
            <a:p>
              <a:r>
                <a:rPr lang="fr-FR" sz="2400" dirty="0">
                  <a:solidFill>
                    <a:srgbClr val="3576B1"/>
                  </a:solidFill>
                </a:rPr>
                <a:t>Discussion</a:t>
              </a:r>
            </a:p>
          </p:txBody>
        </p:sp>
      </p:grpSp>
      <p:grpSp>
        <p:nvGrpSpPr>
          <p:cNvPr id="8" name="Groupe 7">
            <a:extLst>
              <a:ext uri="{FF2B5EF4-FFF2-40B4-BE49-F238E27FC236}">
                <a16:creationId xmlns:a16="http://schemas.microsoft.com/office/drawing/2014/main" id="{569011B9-8BCB-0DA5-3A81-819CA52EB7A3}"/>
              </a:ext>
            </a:extLst>
          </p:cNvPr>
          <p:cNvGrpSpPr/>
          <p:nvPr/>
        </p:nvGrpSpPr>
        <p:grpSpPr>
          <a:xfrm>
            <a:off x="7380280" y="2590796"/>
            <a:ext cx="1548822" cy="1299867"/>
            <a:chOff x="7380280" y="2590796"/>
            <a:chExt cx="1548822" cy="1299867"/>
          </a:xfrm>
        </p:grpSpPr>
        <p:sp>
          <p:nvSpPr>
            <p:cNvPr id="13" name="Ellipse 12">
              <a:extLst>
                <a:ext uri="{FF2B5EF4-FFF2-40B4-BE49-F238E27FC236}">
                  <a16:creationId xmlns:a16="http://schemas.microsoft.com/office/drawing/2014/main" id="{EE5F79C9-30C6-3125-6AFD-DE9A7411E469}"/>
                </a:ext>
              </a:extLst>
            </p:cNvPr>
            <p:cNvSpPr/>
            <p:nvPr/>
          </p:nvSpPr>
          <p:spPr>
            <a:xfrm>
              <a:off x="7812691" y="2590796"/>
              <a:ext cx="684000" cy="648000"/>
            </a:xfrm>
            <a:prstGeom prst="ellipse">
              <a:avLst/>
            </a:prstGeom>
            <a:solidFill>
              <a:srgbClr val="3576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t>  </a:t>
              </a:r>
              <a:r>
                <a:rPr lang="fr-FR" sz="2400" dirty="0"/>
                <a:t>5</a:t>
              </a:r>
            </a:p>
          </p:txBody>
        </p:sp>
        <p:sp>
          <p:nvSpPr>
            <p:cNvPr id="36" name="ZoneTexte 35">
              <a:extLst>
                <a:ext uri="{FF2B5EF4-FFF2-40B4-BE49-F238E27FC236}">
                  <a16:creationId xmlns:a16="http://schemas.microsoft.com/office/drawing/2014/main" id="{215C5426-F521-E75C-DB83-D6FCAC16AED0}"/>
                </a:ext>
              </a:extLst>
            </p:cNvPr>
            <p:cNvSpPr txBox="1"/>
            <p:nvPr/>
          </p:nvSpPr>
          <p:spPr>
            <a:xfrm>
              <a:off x="7380280" y="3428998"/>
              <a:ext cx="1548822" cy="461665"/>
            </a:xfrm>
            <a:prstGeom prst="rect">
              <a:avLst/>
            </a:prstGeom>
            <a:noFill/>
          </p:spPr>
          <p:txBody>
            <a:bodyPr wrap="none" rtlCol="0">
              <a:spAutoFit/>
            </a:bodyPr>
            <a:lstStyle/>
            <a:p>
              <a:r>
                <a:rPr lang="fr-FR" sz="2400" dirty="0">
                  <a:solidFill>
                    <a:srgbClr val="3576B1"/>
                  </a:solidFill>
                </a:rPr>
                <a:t>Conclusion</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16627DA-5B11-AB49-C980-77B97AE336B4}"/>
              </a:ext>
            </a:extLst>
          </p:cNvPr>
          <p:cNvPicPr>
            <a:picLocks noChangeAspect="1"/>
          </p:cNvPicPr>
          <p:nvPr/>
        </p:nvPicPr>
        <p:blipFill>
          <a:blip r:embed="rId3"/>
          <a:stretch>
            <a:fillRect/>
          </a:stretch>
        </p:blipFill>
        <p:spPr>
          <a:xfrm>
            <a:off x="3085638" y="902315"/>
            <a:ext cx="3000829" cy="2041005"/>
          </a:xfrm>
          <a:prstGeom prst="rect">
            <a:avLst/>
          </a:prstGeom>
        </p:spPr>
      </p:pic>
      <p:sp>
        <p:nvSpPr>
          <p:cNvPr id="24577" name="Titre 1">
            <a:extLst>
              <a:ext uri="{FF2B5EF4-FFF2-40B4-BE49-F238E27FC236}">
                <a16:creationId xmlns:a16="http://schemas.microsoft.com/office/drawing/2014/main" id="{E25B23F8-5EB1-9D8F-CCC8-BDBF85A0B399}"/>
              </a:ext>
            </a:extLst>
          </p:cNvPr>
          <p:cNvSpPr>
            <a:spLocks noGrp="1" noChangeArrowheads="1"/>
          </p:cNvSpPr>
          <p:nvPr>
            <p:ph type="title"/>
          </p:nvPr>
        </p:nvSpPr>
        <p:spPr>
          <a:xfrm>
            <a:off x="748103" y="-22979"/>
            <a:ext cx="7886700" cy="1325563"/>
          </a:xfrm>
        </p:spPr>
        <p:txBody>
          <a:bodyPr/>
          <a:lstStyle/>
          <a:p>
            <a:pPr algn="r" eaLnBrk="1" hangingPunct="1"/>
            <a:r>
              <a:rPr lang="fr-FR" altLang="fr-FR" sz="3200" u="sng" dirty="0">
                <a:solidFill>
                  <a:srgbClr val="3576B1"/>
                </a:solidFill>
              </a:rPr>
              <a:t>Introduction</a:t>
            </a:r>
            <a:endParaRPr lang="fr-FR" altLang="fr-FR" sz="3200" dirty="0">
              <a:solidFill>
                <a:srgbClr val="3576B1"/>
              </a:solidFill>
            </a:endParaRPr>
          </a:p>
        </p:txBody>
      </p:sp>
      <p:sp>
        <p:nvSpPr>
          <p:cNvPr id="24578" name="Espace réservé du contenu 2">
            <a:extLst>
              <a:ext uri="{FF2B5EF4-FFF2-40B4-BE49-F238E27FC236}">
                <a16:creationId xmlns:a16="http://schemas.microsoft.com/office/drawing/2014/main" id="{3F4F50C2-8499-64C7-9CA2-568AB34CAEE1}"/>
              </a:ext>
            </a:extLst>
          </p:cNvPr>
          <p:cNvSpPr>
            <a:spLocks noGrp="1" noChangeArrowheads="1"/>
          </p:cNvSpPr>
          <p:nvPr>
            <p:ph idx="1"/>
          </p:nvPr>
        </p:nvSpPr>
        <p:spPr>
          <a:xfrm>
            <a:off x="0" y="3788767"/>
            <a:ext cx="9143999" cy="1732802"/>
          </a:xfrm>
        </p:spPr>
        <p:txBody>
          <a:bodyPr/>
          <a:lstStyle/>
          <a:p>
            <a:pPr marL="0" indent="0" algn="just" eaLnBrk="1" hangingPunct="1">
              <a:lnSpc>
                <a:spcPct val="150000"/>
              </a:lnSpc>
              <a:buNone/>
            </a:pPr>
            <a:endParaRPr lang="fr-FR" altLang="fr-FR" sz="2000" dirty="0"/>
          </a:p>
          <a:p>
            <a:pPr marL="0" indent="0" algn="just" eaLnBrk="1" hangingPunct="1">
              <a:lnSpc>
                <a:spcPct val="150000"/>
              </a:lnSpc>
              <a:buNone/>
            </a:pPr>
            <a:endParaRPr lang="fr-FR" altLang="fr-FR" sz="1600" dirty="0"/>
          </a:p>
          <a:p>
            <a:pPr algn="just" eaLnBrk="1" hangingPunct="1">
              <a:lnSpc>
                <a:spcPct val="150000"/>
              </a:lnSpc>
              <a:buFontTx/>
              <a:buChar char="-"/>
            </a:pPr>
            <a:endParaRPr lang="fr-FR" sz="1800" dirty="0"/>
          </a:p>
        </p:txBody>
      </p:sp>
      <p:sp>
        <p:nvSpPr>
          <p:cNvPr id="4" name="Espace réservé du pied de page 3">
            <a:extLst>
              <a:ext uri="{FF2B5EF4-FFF2-40B4-BE49-F238E27FC236}">
                <a16:creationId xmlns:a16="http://schemas.microsoft.com/office/drawing/2014/main" id="{D7551F5F-1B7F-32E2-F9AE-B49C73A4A7CD}"/>
              </a:ext>
            </a:extLst>
          </p:cNvPr>
          <p:cNvSpPr>
            <a:spLocks noGrp="1"/>
          </p:cNvSpPr>
          <p:nvPr>
            <p:ph type="ftr" sz="quarter" idx="11"/>
          </p:nvPr>
        </p:nvSpPr>
        <p:spPr/>
        <p:txBody>
          <a:bodyPr/>
          <a:lstStyle/>
          <a:p>
            <a:pPr>
              <a:defRPr/>
            </a:pPr>
            <a:r>
              <a:rPr lang="fr-FR" dirty="0"/>
              <a:t>Clément Gransagne</a:t>
            </a:r>
          </a:p>
        </p:txBody>
      </p:sp>
      <p:sp>
        <p:nvSpPr>
          <p:cNvPr id="3" name="ZoneTexte 2">
            <a:extLst>
              <a:ext uri="{FF2B5EF4-FFF2-40B4-BE49-F238E27FC236}">
                <a16:creationId xmlns:a16="http://schemas.microsoft.com/office/drawing/2014/main" id="{D72C8A3A-97F5-29C9-CCA7-80E7AF9F383B}"/>
              </a:ext>
            </a:extLst>
          </p:cNvPr>
          <p:cNvSpPr txBox="1"/>
          <p:nvPr/>
        </p:nvSpPr>
        <p:spPr>
          <a:xfrm>
            <a:off x="2251262" y="3788767"/>
            <a:ext cx="4641474" cy="1295868"/>
          </a:xfrm>
          <a:prstGeom prst="rect">
            <a:avLst/>
          </a:prstGeom>
          <a:noFill/>
        </p:spPr>
        <p:txBody>
          <a:bodyPr wrap="square" rtlCol="0">
            <a:spAutoFit/>
          </a:bodyPr>
          <a:lstStyle/>
          <a:p>
            <a:pPr lvl="1" algn="just" eaLnBrk="1" hangingPunct="1">
              <a:lnSpc>
                <a:spcPct val="150000"/>
              </a:lnSpc>
              <a:buFont typeface="Wingdings" pitchFamily="2" charset="2"/>
              <a:buChar char="v"/>
            </a:pPr>
            <a:r>
              <a:rPr lang="fr-FR" altLang="fr-FR" b="1" u="sng" dirty="0"/>
              <a:t>Cox et al (2016)</a:t>
            </a:r>
            <a:r>
              <a:rPr lang="fr-FR" altLang="fr-FR" dirty="0"/>
              <a:t> : Classe II = Classe I </a:t>
            </a:r>
          </a:p>
          <a:p>
            <a:pPr lvl="1" algn="just" eaLnBrk="1" hangingPunct="1">
              <a:lnSpc>
                <a:spcPct val="150000"/>
              </a:lnSpc>
              <a:buFont typeface="Wingdings" pitchFamily="2" charset="2"/>
              <a:buChar char="v"/>
            </a:pPr>
            <a:r>
              <a:rPr lang="fr-FR" altLang="fr-FR" b="1" u="sng" dirty="0"/>
              <a:t>Johnson et al (2016)</a:t>
            </a:r>
            <a:r>
              <a:rPr lang="fr-FR" altLang="fr-FR" dirty="0"/>
              <a:t> : Classe II = Classe I </a:t>
            </a:r>
          </a:p>
          <a:p>
            <a:pPr lvl="1" algn="just" eaLnBrk="1" hangingPunct="1">
              <a:lnSpc>
                <a:spcPct val="150000"/>
              </a:lnSpc>
              <a:buFont typeface="Wingdings" pitchFamily="2" charset="2"/>
              <a:buChar char="v"/>
            </a:pPr>
            <a:endParaRPr lang="fr-FR" altLang="fr-FR" b="1" u="sng" dirty="0"/>
          </a:p>
        </p:txBody>
      </p:sp>
      <p:sp>
        <p:nvSpPr>
          <p:cNvPr id="6" name="ZoneTexte 5">
            <a:extLst>
              <a:ext uri="{FF2B5EF4-FFF2-40B4-BE49-F238E27FC236}">
                <a16:creationId xmlns:a16="http://schemas.microsoft.com/office/drawing/2014/main" id="{7043EE33-C26E-9C78-2155-6804FEAB2E5C}"/>
              </a:ext>
            </a:extLst>
          </p:cNvPr>
          <p:cNvSpPr txBox="1"/>
          <p:nvPr/>
        </p:nvSpPr>
        <p:spPr>
          <a:xfrm>
            <a:off x="2251262" y="4635800"/>
            <a:ext cx="6099298" cy="784830"/>
          </a:xfrm>
          <a:prstGeom prst="rect">
            <a:avLst/>
          </a:prstGeom>
          <a:noFill/>
        </p:spPr>
        <p:txBody>
          <a:bodyPr wrap="square" rtlCol="0">
            <a:spAutoFit/>
          </a:bodyPr>
          <a:lstStyle/>
          <a:p>
            <a:pPr lvl="1" algn="just" eaLnBrk="1" hangingPunct="1">
              <a:lnSpc>
                <a:spcPct val="150000"/>
              </a:lnSpc>
              <a:buFont typeface="Wingdings" pitchFamily="2" charset="2"/>
              <a:buChar char="v"/>
            </a:pPr>
            <a:r>
              <a:rPr lang="fr-FR" b="1" u="sng" dirty="0"/>
              <a:t>Kawano et al (1996)</a:t>
            </a:r>
            <a:r>
              <a:rPr lang="fr-FR" dirty="0"/>
              <a:t> : Surdité et implantation cochléaire </a:t>
            </a:r>
            <a:endParaRPr lang="fr-FR" altLang="fr-FR" b="1" u="sng" dirty="0"/>
          </a:p>
          <a:p>
            <a:endParaRPr lang="fr-FR" dirty="0"/>
          </a:p>
        </p:txBody>
      </p:sp>
      <p:sp>
        <p:nvSpPr>
          <p:cNvPr id="7" name="ZoneTexte 6">
            <a:extLst>
              <a:ext uri="{FF2B5EF4-FFF2-40B4-BE49-F238E27FC236}">
                <a16:creationId xmlns:a16="http://schemas.microsoft.com/office/drawing/2014/main" id="{0DB81122-F352-D242-84DE-671E31B74F70}"/>
              </a:ext>
            </a:extLst>
          </p:cNvPr>
          <p:cNvSpPr txBox="1"/>
          <p:nvPr/>
        </p:nvSpPr>
        <p:spPr>
          <a:xfrm>
            <a:off x="207512" y="5798145"/>
            <a:ext cx="8967881" cy="646331"/>
          </a:xfrm>
          <a:prstGeom prst="rect">
            <a:avLst/>
          </a:prstGeom>
          <a:noFill/>
        </p:spPr>
        <p:txBody>
          <a:bodyPr wrap="square" rtlCol="0">
            <a:spAutoFit/>
          </a:bodyPr>
          <a:lstStyle/>
          <a:p>
            <a:pPr marL="285750" indent="-285750">
              <a:buFont typeface="Wingdings" pitchFamily="2" charset="2"/>
              <a:buChar char="§"/>
            </a:pPr>
            <a:r>
              <a:rPr lang="fr-FR" dirty="0"/>
              <a:t>Problématique: Classe I VS Classe II pour les surdités sévères ?</a:t>
            </a:r>
          </a:p>
          <a:p>
            <a:endParaRPr lang="fr-FR" dirty="0"/>
          </a:p>
        </p:txBody>
      </p:sp>
      <p:sp>
        <p:nvSpPr>
          <p:cNvPr id="8" name="ZoneTexte 7">
            <a:extLst>
              <a:ext uri="{FF2B5EF4-FFF2-40B4-BE49-F238E27FC236}">
                <a16:creationId xmlns:a16="http://schemas.microsoft.com/office/drawing/2014/main" id="{C716E55E-82F6-BEC3-7F48-6ECAE527F7F4}"/>
              </a:ext>
            </a:extLst>
          </p:cNvPr>
          <p:cNvSpPr txBox="1"/>
          <p:nvPr/>
        </p:nvSpPr>
        <p:spPr>
          <a:xfrm>
            <a:off x="176118" y="2936334"/>
            <a:ext cx="9179666" cy="923330"/>
          </a:xfrm>
          <a:prstGeom prst="rect">
            <a:avLst/>
          </a:prstGeom>
          <a:noFill/>
        </p:spPr>
        <p:txBody>
          <a:bodyPr wrap="square" rtlCol="0">
            <a:spAutoFit/>
          </a:bodyPr>
          <a:lstStyle/>
          <a:p>
            <a:pPr marL="285750" indent="-285750">
              <a:buFont typeface="Wingdings" pitchFamily="2" charset="2"/>
              <a:buChar char="§"/>
            </a:pPr>
            <a:r>
              <a:rPr lang="fr-FR" dirty="0"/>
              <a:t>Peut-on considérer qu’un appareillage de classe II apporte des résultats significativement différents par rapport au classe I pour toutes les pertes auditives ?</a:t>
            </a:r>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re 1">
            <a:extLst>
              <a:ext uri="{FF2B5EF4-FFF2-40B4-BE49-F238E27FC236}">
                <a16:creationId xmlns:a16="http://schemas.microsoft.com/office/drawing/2014/main" id="{7D5BC547-410F-D3EE-68E7-B529A9417961}"/>
              </a:ext>
            </a:extLst>
          </p:cNvPr>
          <p:cNvSpPr>
            <a:spLocks noGrp="1" noChangeArrowheads="1"/>
          </p:cNvSpPr>
          <p:nvPr>
            <p:ph type="title"/>
          </p:nvPr>
        </p:nvSpPr>
        <p:spPr>
          <a:xfrm>
            <a:off x="957964" y="-14990"/>
            <a:ext cx="7886700" cy="1325563"/>
          </a:xfrm>
        </p:spPr>
        <p:txBody>
          <a:bodyPr/>
          <a:lstStyle/>
          <a:p>
            <a:pPr algn="r" eaLnBrk="1" hangingPunct="1"/>
            <a:r>
              <a:rPr lang="fr-FR" altLang="fr-FR" sz="3200" u="sng" dirty="0">
                <a:solidFill>
                  <a:srgbClr val="3576B1"/>
                </a:solidFill>
              </a:rPr>
              <a:t>Matériels &amp; Méthodes</a:t>
            </a:r>
            <a:endParaRPr lang="fr-FR" altLang="fr-FR" sz="3200" dirty="0">
              <a:solidFill>
                <a:srgbClr val="3576B1"/>
              </a:solidFill>
            </a:endParaRPr>
          </a:p>
        </p:txBody>
      </p:sp>
      <p:sp>
        <p:nvSpPr>
          <p:cNvPr id="4" name="Espace réservé du pied de page 3">
            <a:extLst>
              <a:ext uri="{FF2B5EF4-FFF2-40B4-BE49-F238E27FC236}">
                <a16:creationId xmlns:a16="http://schemas.microsoft.com/office/drawing/2014/main" id="{CA2DB12C-8FC2-D383-0405-7A3D85FD8308}"/>
              </a:ext>
            </a:extLst>
          </p:cNvPr>
          <p:cNvSpPr>
            <a:spLocks noGrp="1"/>
          </p:cNvSpPr>
          <p:nvPr>
            <p:ph type="ftr" sz="quarter" idx="11"/>
          </p:nvPr>
        </p:nvSpPr>
        <p:spPr/>
        <p:txBody>
          <a:bodyPr/>
          <a:lstStyle/>
          <a:p>
            <a:pPr>
              <a:defRPr/>
            </a:pPr>
            <a:r>
              <a:rPr lang="fr-FR"/>
              <a:t>Clément Gransagne</a:t>
            </a:r>
          </a:p>
        </p:txBody>
      </p:sp>
      <p:sp>
        <p:nvSpPr>
          <p:cNvPr id="2" name="ZoneTexte 1">
            <a:extLst>
              <a:ext uri="{FF2B5EF4-FFF2-40B4-BE49-F238E27FC236}">
                <a16:creationId xmlns:a16="http://schemas.microsoft.com/office/drawing/2014/main" id="{7B377DFD-E655-B6CE-93C7-3631CD1843E4}"/>
              </a:ext>
            </a:extLst>
          </p:cNvPr>
          <p:cNvSpPr txBox="1"/>
          <p:nvPr/>
        </p:nvSpPr>
        <p:spPr>
          <a:xfrm>
            <a:off x="628649" y="1263650"/>
            <a:ext cx="2713220" cy="461665"/>
          </a:xfrm>
          <a:prstGeom prst="rect">
            <a:avLst/>
          </a:prstGeom>
          <a:noFill/>
        </p:spPr>
        <p:txBody>
          <a:bodyPr wrap="square" rtlCol="0">
            <a:spAutoFit/>
          </a:bodyPr>
          <a:lstStyle/>
          <a:p>
            <a:r>
              <a:rPr lang="fr-FR" altLang="fr-FR" sz="2400" u="sng" dirty="0">
                <a:solidFill>
                  <a:schemeClr val="accent5">
                    <a:lumMod val="60000"/>
                    <a:lumOff val="40000"/>
                  </a:schemeClr>
                </a:solidFill>
              </a:rPr>
              <a:t>Matériels:</a:t>
            </a:r>
            <a:endParaRPr lang="fr-FR" sz="2400" dirty="0">
              <a:solidFill>
                <a:schemeClr val="accent5">
                  <a:lumMod val="60000"/>
                  <a:lumOff val="40000"/>
                </a:schemeClr>
              </a:solidFill>
            </a:endParaRPr>
          </a:p>
        </p:txBody>
      </p:sp>
      <p:grpSp>
        <p:nvGrpSpPr>
          <p:cNvPr id="51" name="Groupe 50">
            <a:extLst>
              <a:ext uri="{FF2B5EF4-FFF2-40B4-BE49-F238E27FC236}">
                <a16:creationId xmlns:a16="http://schemas.microsoft.com/office/drawing/2014/main" id="{B0B05ED7-55FD-32B9-A73C-2A5FFDC53D4A}"/>
              </a:ext>
            </a:extLst>
          </p:cNvPr>
          <p:cNvGrpSpPr/>
          <p:nvPr/>
        </p:nvGrpSpPr>
        <p:grpSpPr>
          <a:xfrm>
            <a:off x="3341869" y="2646045"/>
            <a:ext cx="1858075" cy="2670412"/>
            <a:chOff x="1983218" y="3048535"/>
            <a:chExt cx="1858075" cy="2670412"/>
          </a:xfrm>
        </p:grpSpPr>
        <p:grpSp>
          <p:nvGrpSpPr>
            <p:cNvPr id="44" name="Groupe 43">
              <a:extLst>
                <a:ext uri="{FF2B5EF4-FFF2-40B4-BE49-F238E27FC236}">
                  <a16:creationId xmlns:a16="http://schemas.microsoft.com/office/drawing/2014/main" id="{F549A736-0F21-AE66-3E10-A90654583C42}"/>
                </a:ext>
              </a:extLst>
            </p:cNvPr>
            <p:cNvGrpSpPr/>
            <p:nvPr/>
          </p:nvGrpSpPr>
          <p:grpSpPr>
            <a:xfrm>
              <a:off x="3341869" y="3048535"/>
              <a:ext cx="499424" cy="2670412"/>
              <a:chOff x="251496" y="3072984"/>
              <a:chExt cx="707879" cy="3785016"/>
            </a:xfrm>
          </p:grpSpPr>
          <p:sp>
            <p:nvSpPr>
              <p:cNvPr id="16" name="Rectangle 15">
                <a:extLst>
                  <a:ext uri="{FF2B5EF4-FFF2-40B4-BE49-F238E27FC236}">
                    <a16:creationId xmlns:a16="http://schemas.microsoft.com/office/drawing/2014/main" id="{4966ABB3-EC3D-BDB4-2776-0C8332AE9E38}"/>
                  </a:ext>
                </a:extLst>
              </p:cNvPr>
              <p:cNvSpPr/>
              <p:nvPr/>
            </p:nvSpPr>
            <p:spPr>
              <a:xfrm>
                <a:off x="299336" y="3072984"/>
                <a:ext cx="658628" cy="3785016"/>
              </a:xfrm>
              <a:prstGeom prst="rect">
                <a:avLst/>
              </a:prstGeom>
              <a:noFill/>
              <a:ln w="41275" cap="flat"/>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cxnSp>
            <p:nvCxnSpPr>
              <p:cNvPr id="18" name="Connecteur droit 17">
                <a:extLst>
                  <a:ext uri="{FF2B5EF4-FFF2-40B4-BE49-F238E27FC236}">
                    <a16:creationId xmlns:a16="http://schemas.microsoft.com/office/drawing/2014/main" id="{44381C4F-297D-0F0A-9B90-6C0D8A64871C}"/>
                  </a:ext>
                </a:extLst>
              </p:cNvPr>
              <p:cNvCxnSpPr>
                <a:cxnSpLocks/>
              </p:cNvCxnSpPr>
              <p:nvPr/>
            </p:nvCxnSpPr>
            <p:spPr>
              <a:xfrm>
                <a:off x="749508" y="3518940"/>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1" name="Connecteur droit 20">
                <a:extLst>
                  <a:ext uri="{FF2B5EF4-FFF2-40B4-BE49-F238E27FC236}">
                    <a16:creationId xmlns:a16="http://schemas.microsoft.com/office/drawing/2014/main" id="{DE505290-B798-5494-BB7C-0BEE071A1C5F}"/>
                  </a:ext>
                </a:extLst>
              </p:cNvPr>
              <p:cNvCxnSpPr>
                <a:cxnSpLocks/>
              </p:cNvCxnSpPr>
              <p:nvPr/>
            </p:nvCxnSpPr>
            <p:spPr>
              <a:xfrm>
                <a:off x="735607" y="4386300"/>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2" name="Connecteur droit 21">
                <a:extLst>
                  <a:ext uri="{FF2B5EF4-FFF2-40B4-BE49-F238E27FC236}">
                    <a16:creationId xmlns:a16="http://schemas.microsoft.com/office/drawing/2014/main" id="{38DD6E99-C7E9-19C2-0D10-9F9E2F31BEC7}"/>
                  </a:ext>
                </a:extLst>
              </p:cNvPr>
              <p:cNvCxnSpPr>
                <a:cxnSpLocks/>
              </p:cNvCxnSpPr>
              <p:nvPr/>
            </p:nvCxnSpPr>
            <p:spPr>
              <a:xfrm>
                <a:off x="748097" y="4843073"/>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3" name="Connecteur droit 22">
                <a:extLst>
                  <a:ext uri="{FF2B5EF4-FFF2-40B4-BE49-F238E27FC236}">
                    <a16:creationId xmlns:a16="http://schemas.microsoft.com/office/drawing/2014/main" id="{DAA7A58C-DCF5-3EDC-603F-C0EDA836B995}"/>
                  </a:ext>
                </a:extLst>
              </p:cNvPr>
              <p:cNvCxnSpPr>
                <a:cxnSpLocks/>
              </p:cNvCxnSpPr>
              <p:nvPr/>
            </p:nvCxnSpPr>
            <p:spPr>
              <a:xfrm>
                <a:off x="727024" y="5325245"/>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4" name="Connecteur droit 23">
                <a:extLst>
                  <a:ext uri="{FF2B5EF4-FFF2-40B4-BE49-F238E27FC236}">
                    <a16:creationId xmlns:a16="http://schemas.microsoft.com/office/drawing/2014/main" id="{FA6D3B42-01AD-F1D6-1416-368B263567D0}"/>
                  </a:ext>
                </a:extLst>
              </p:cNvPr>
              <p:cNvCxnSpPr>
                <a:cxnSpLocks/>
              </p:cNvCxnSpPr>
              <p:nvPr/>
            </p:nvCxnSpPr>
            <p:spPr>
              <a:xfrm>
                <a:off x="729528" y="5822423"/>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5" name="Connecteur droit 24">
                <a:extLst>
                  <a:ext uri="{FF2B5EF4-FFF2-40B4-BE49-F238E27FC236}">
                    <a16:creationId xmlns:a16="http://schemas.microsoft.com/office/drawing/2014/main" id="{E7EE0EA0-B74A-0984-A711-C004DA5D7D64}"/>
                  </a:ext>
                </a:extLst>
              </p:cNvPr>
              <p:cNvCxnSpPr>
                <a:cxnSpLocks/>
              </p:cNvCxnSpPr>
              <p:nvPr/>
            </p:nvCxnSpPr>
            <p:spPr>
              <a:xfrm>
                <a:off x="732027" y="6334586"/>
                <a:ext cx="209867" cy="0"/>
              </a:xfrm>
              <a:prstGeom prst="line">
                <a:avLst/>
              </a:prstGeom>
              <a:ln w="63500"/>
            </p:spPr>
            <p:style>
              <a:lnRef idx="1">
                <a:schemeClr val="dk1"/>
              </a:lnRef>
              <a:fillRef idx="0">
                <a:schemeClr val="dk1"/>
              </a:fillRef>
              <a:effectRef idx="0">
                <a:schemeClr val="dk1"/>
              </a:effectRef>
              <a:fontRef idx="minor">
                <a:schemeClr val="tx1"/>
              </a:fontRef>
            </p:style>
          </p:cxnSp>
          <p:cxnSp>
            <p:nvCxnSpPr>
              <p:cNvPr id="29" name="Connecteur droit 28">
                <a:extLst>
                  <a:ext uri="{FF2B5EF4-FFF2-40B4-BE49-F238E27FC236}">
                    <a16:creationId xmlns:a16="http://schemas.microsoft.com/office/drawing/2014/main" id="{7054DACA-DD8C-D15B-8C6C-5E4949616F51}"/>
                  </a:ext>
                </a:extLst>
              </p:cNvPr>
              <p:cNvCxnSpPr>
                <a:cxnSpLocks/>
              </p:cNvCxnSpPr>
              <p:nvPr/>
            </p:nvCxnSpPr>
            <p:spPr>
              <a:xfrm>
                <a:off x="749508" y="3953655"/>
                <a:ext cx="209867" cy="0"/>
              </a:xfrm>
              <a:prstGeom prst="line">
                <a:avLst/>
              </a:prstGeom>
              <a:ln w="63500"/>
            </p:spPr>
            <p:style>
              <a:lnRef idx="1">
                <a:schemeClr val="dk1"/>
              </a:lnRef>
              <a:fillRef idx="0">
                <a:schemeClr val="dk1"/>
              </a:fillRef>
              <a:effectRef idx="0">
                <a:schemeClr val="dk1"/>
              </a:effectRef>
              <a:fontRef idx="minor">
                <a:schemeClr val="tx1"/>
              </a:fontRef>
            </p:style>
          </p:cxnSp>
          <p:sp>
            <p:nvSpPr>
              <p:cNvPr id="30" name="ZoneTexte 29">
                <a:extLst>
                  <a:ext uri="{FF2B5EF4-FFF2-40B4-BE49-F238E27FC236}">
                    <a16:creationId xmlns:a16="http://schemas.microsoft.com/office/drawing/2014/main" id="{A26B2448-DF09-D15D-0BC3-E10E29354D6D}"/>
                  </a:ext>
                </a:extLst>
              </p:cNvPr>
              <p:cNvSpPr txBox="1"/>
              <p:nvPr/>
            </p:nvSpPr>
            <p:spPr>
              <a:xfrm>
                <a:off x="251496" y="6097207"/>
                <a:ext cx="561908" cy="479863"/>
              </a:xfrm>
              <a:prstGeom prst="rect">
                <a:avLst/>
              </a:prstGeom>
              <a:noFill/>
            </p:spPr>
            <p:txBody>
              <a:bodyPr wrap="square" rtlCol="0">
                <a:spAutoFit/>
              </a:bodyPr>
              <a:lstStyle/>
              <a:p>
                <a:r>
                  <a:rPr lang="fr-FR" sz="1600" b="1" dirty="0"/>
                  <a:t>19</a:t>
                </a:r>
              </a:p>
            </p:txBody>
          </p:sp>
          <p:sp>
            <p:nvSpPr>
              <p:cNvPr id="31" name="ZoneTexte 30">
                <a:extLst>
                  <a:ext uri="{FF2B5EF4-FFF2-40B4-BE49-F238E27FC236}">
                    <a16:creationId xmlns:a16="http://schemas.microsoft.com/office/drawing/2014/main" id="{671B17BE-1133-8A0F-095E-9F695C5F26A4}"/>
                  </a:ext>
                </a:extLst>
              </p:cNvPr>
              <p:cNvSpPr txBox="1"/>
              <p:nvPr/>
            </p:nvSpPr>
            <p:spPr>
              <a:xfrm>
                <a:off x="267005" y="3256597"/>
                <a:ext cx="561907" cy="479863"/>
              </a:xfrm>
              <a:prstGeom prst="rect">
                <a:avLst/>
              </a:prstGeom>
              <a:noFill/>
            </p:spPr>
            <p:txBody>
              <a:bodyPr wrap="square" rtlCol="0">
                <a:spAutoFit/>
              </a:bodyPr>
              <a:lstStyle/>
              <a:p>
                <a:r>
                  <a:rPr lang="fr-FR" sz="1600" b="1" dirty="0"/>
                  <a:t>94</a:t>
                </a:r>
              </a:p>
            </p:txBody>
          </p:sp>
        </p:grpSp>
        <p:grpSp>
          <p:nvGrpSpPr>
            <p:cNvPr id="50" name="Groupe 49">
              <a:extLst>
                <a:ext uri="{FF2B5EF4-FFF2-40B4-BE49-F238E27FC236}">
                  <a16:creationId xmlns:a16="http://schemas.microsoft.com/office/drawing/2014/main" id="{482730CF-25BF-4D64-BC99-078A00872713}"/>
                </a:ext>
              </a:extLst>
            </p:cNvPr>
            <p:cNvGrpSpPr/>
            <p:nvPr/>
          </p:nvGrpSpPr>
          <p:grpSpPr>
            <a:xfrm>
              <a:off x="1983218" y="3829290"/>
              <a:ext cx="1136576" cy="1114455"/>
              <a:chOff x="1983218" y="3829290"/>
              <a:chExt cx="1136576" cy="1114455"/>
            </a:xfrm>
          </p:grpSpPr>
          <p:pic>
            <p:nvPicPr>
              <p:cNvPr id="47" name="Graphique 46" descr="Utilisateur">
                <a:extLst>
                  <a:ext uri="{FF2B5EF4-FFF2-40B4-BE49-F238E27FC236}">
                    <a16:creationId xmlns:a16="http://schemas.microsoft.com/office/drawing/2014/main" id="{1ABAAFE5-01D6-3FA7-C750-FD968BB4A2A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83218" y="3829290"/>
                <a:ext cx="914400" cy="914400"/>
              </a:xfrm>
              <a:prstGeom prst="rect">
                <a:avLst/>
              </a:prstGeom>
            </p:spPr>
          </p:pic>
          <p:sp>
            <p:nvSpPr>
              <p:cNvPr id="48" name="ZoneTexte 47">
                <a:extLst>
                  <a:ext uri="{FF2B5EF4-FFF2-40B4-BE49-F238E27FC236}">
                    <a16:creationId xmlns:a16="http://schemas.microsoft.com/office/drawing/2014/main" id="{B2147798-A1D1-0D8D-0347-86C4D5834996}"/>
                  </a:ext>
                </a:extLst>
              </p:cNvPr>
              <p:cNvSpPr txBox="1"/>
              <p:nvPr/>
            </p:nvSpPr>
            <p:spPr>
              <a:xfrm>
                <a:off x="2675442" y="4543635"/>
                <a:ext cx="444352" cy="400110"/>
              </a:xfrm>
              <a:prstGeom prst="rect">
                <a:avLst/>
              </a:prstGeom>
              <a:noFill/>
            </p:spPr>
            <p:txBody>
              <a:bodyPr wrap="none" rtlCol="0">
                <a:spAutoFit/>
              </a:bodyPr>
              <a:lstStyle/>
              <a:p>
                <a:r>
                  <a:rPr lang="fr-FR" sz="2000" b="1" dirty="0"/>
                  <a:t>18</a:t>
                </a:r>
              </a:p>
            </p:txBody>
          </p:sp>
        </p:grpSp>
      </p:grpSp>
      <p:pic>
        <p:nvPicPr>
          <p:cNvPr id="56" name="Image 55">
            <a:extLst>
              <a:ext uri="{FF2B5EF4-FFF2-40B4-BE49-F238E27FC236}">
                <a16:creationId xmlns:a16="http://schemas.microsoft.com/office/drawing/2014/main" id="{D2E02867-1F36-2DF0-0C14-38DCB31993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4345" y="3329035"/>
            <a:ext cx="1054100" cy="1155700"/>
          </a:xfrm>
          <a:prstGeom prst="rect">
            <a:avLst/>
          </a:prstGeom>
        </p:spPr>
      </p:pic>
      <p:sp>
        <p:nvSpPr>
          <p:cNvPr id="57" name="ZoneTexte 56">
            <a:extLst>
              <a:ext uri="{FF2B5EF4-FFF2-40B4-BE49-F238E27FC236}">
                <a16:creationId xmlns:a16="http://schemas.microsoft.com/office/drawing/2014/main" id="{9412B188-E59C-3A8C-C151-883131D5782F}"/>
              </a:ext>
            </a:extLst>
          </p:cNvPr>
          <p:cNvSpPr txBox="1"/>
          <p:nvPr/>
        </p:nvSpPr>
        <p:spPr>
          <a:xfrm>
            <a:off x="4091509" y="4228302"/>
            <a:ext cx="418704" cy="369332"/>
          </a:xfrm>
          <a:prstGeom prst="rect">
            <a:avLst/>
          </a:prstGeom>
          <a:noFill/>
        </p:spPr>
        <p:txBody>
          <a:bodyPr wrap="none" rtlCol="0">
            <a:spAutoFit/>
          </a:bodyPr>
          <a:lstStyle/>
          <a:p>
            <a:r>
              <a:rPr lang="fr-FR" b="1" dirty="0"/>
              <a:t>18</a:t>
            </a:r>
          </a:p>
        </p:txBody>
      </p:sp>
      <p:sp>
        <p:nvSpPr>
          <p:cNvPr id="58" name="ZoneTexte 57">
            <a:extLst>
              <a:ext uri="{FF2B5EF4-FFF2-40B4-BE49-F238E27FC236}">
                <a16:creationId xmlns:a16="http://schemas.microsoft.com/office/drawing/2014/main" id="{663F6F40-D351-FAB0-ADE4-747905CD4334}"/>
              </a:ext>
            </a:extLst>
          </p:cNvPr>
          <p:cNvSpPr txBox="1"/>
          <p:nvPr/>
        </p:nvSpPr>
        <p:spPr>
          <a:xfrm>
            <a:off x="4691644" y="3385251"/>
            <a:ext cx="393056" cy="338554"/>
          </a:xfrm>
          <a:prstGeom prst="rect">
            <a:avLst/>
          </a:prstGeom>
          <a:noFill/>
        </p:spPr>
        <p:txBody>
          <a:bodyPr wrap="none" rtlCol="0">
            <a:spAutoFit/>
          </a:bodyPr>
          <a:lstStyle/>
          <a:p>
            <a:r>
              <a:rPr lang="fr-FR" sz="1600" b="1" dirty="0"/>
              <a:t>76</a:t>
            </a:r>
          </a:p>
        </p:txBody>
      </p:sp>
      <p:grpSp>
        <p:nvGrpSpPr>
          <p:cNvPr id="9" name="Groupe 8">
            <a:extLst>
              <a:ext uri="{FF2B5EF4-FFF2-40B4-BE49-F238E27FC236}">
                <a16:creationId xmlns:a16="http://schemas.microsoft.com/office/drawing/2014/main" id="{037FDE97-6984-FB87-6387-D97008ACFB20}"/>
              </a:ext>
            </a:extLst>
          </p:cNvPr>
          <p:cNvGrpSpPr/>
          <p:nvPr/>
        </p:nvGrpSpPr>
        <p:grpSpPr>
          <a:xfrm>
            <a:off x="857951" y="1310573"/>
            <a:ext cx="7986713" cy="5324475"/>
            <a:chOff x="857951" y="1310573"/>
            <a:chExt cx="7986713" cy="5324475"/>
          </a:xfrm>
        </p:grpSpPr>
        <p:grpSp>
          <p:nvGrpSpPr>
            <p:cNvPr id="6" name="Groupe 5">
              <a:extLst>
                <a:ext uri="{FF2B5EF4-FFF2-40B4-BE49-F238E27FC236}">
                  <a16:creationId xmlns:a16="http://schemas.microsoft.com/office/drawing/2014/main" id="{041B29EE-C5BB-1486-A21C-483507A8BF40}"/>
                </a:ext>
              </a:extLst>
            </p:cNvPr>
            <p:cNvGrpSpPr/>
            <p:nvPr/>
          </p:nvGrpSpPr>
          <p:grpSpPr>
            <a:xfrm>
              <a:off x="857951" y="1310573"/>
              <a:ext cx="7986713" cy="5324475"/>
              <a:chOff x="857951" y="1310573"/>
              <a:chExt cx="7986713" cy="5324475"/>
            </a:xfrm>
          </p:grpSpPr>
          <p:graphicFrame>
            <p:nvGraphicFramePr>
              <p:cNvPr id="53" name="Diagramme 52">
                <a:extLst>
                  <a:ext uri="{FF2B5EF4-FFF2-40B4-BE49-F238E27FC236}">
                    <a16:creationId xmlns:a16="http://schemas.microsoft.com/office/drawing/2014/main" id="{EB6DF00D-1652-C7FD-4A64-19BCE862B027}"/>
                  </a:ext>
                </a:extLst>
              </p:cNvPr>
              <p:cNvGraphicFramePr/>
              <p:nvPr>
                <p:extLst>
                  <p:ext uri="{D42A27DB-BD31-4B8C-83A1-F6EECF244321}">
                    <p14:modId xmlns:p14="http://schemas.microsoft.com/office/powerpoint/2010/main" val="490434671"/>
                  </p:ext>
                </p:extLst>
              </p:nvPr>
            </p:nvGraphicFramePr>
            <p:xfrm>
              <a:off x="857951" y="1310573"/>
              <a:ext cx="7986713" cy="532447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ZoneTexte 2">
                <a:extLst>
                  <a:ext uri="{FF2B5EF4-FFF2-40B4-BE49-F238E27FC236}">
                    <a16:creationId xmlns:a16="http://schemas.microsoft.com/office/drawing/2014/main" id="{E4489188-0D83-B5A6-2EBE-FDC9F20E1E67}"/>
                  </a:ext>
                </a:extLst>
              </p:cNvPr>
              <p:cNvSpPr txBox="1"/>
              <p:nvPr/>
            </p:nvSpPr>
            <p:spPr>
              <a:xfrm>
                <a:off x="4693877" y="5306887"/>
                <a:ext cx="591829" cy="369332"/>
              </a:xfrm>
              <a:prstGeom prst="rect">
                <a:avLst/>
              </a:prstGeom>
              <a:noFill/>
            </p:spPr>
            <p:txBody>
              <a:bodyPr wrap="none" rtlCol="0">
                <a:spAutoFit/>
              </a:bodyPr>
              <a:lstStyle/>
              <a:p>
                <a:r>
                  <a:rPr lang="fr-FR" b="1" dirty="0"/>
                  <a:t>Ans</a:t>
                </a:r>
                <a:r>
                  <a:rPr lang="fr-FR" dirty="0"/>
                  <a:t> </a:t>
                </a:r>
              </a:p>
            </p:txBody>
          </p:sp>
        </p:grpSp>
        <p:sp>
          <p:nvSpPr>
            <p:cNvPr id="8" name="ZoneTexte 7">
              <a:extLst>
                <a:ext uri="{FF2B5EF4-FFF2-40B4-BE49-F238E27FC236}">
                  <a16:creationId xmlns:a16="http://schemas.microsoft.com/office/drawing/2014/main" id="{3312F832-8482-0EEE-E8B1-DFBF36B58BCE}"/>
                </a:ext>
              </a:extLst>
            </p:cNvPr>
            <p:cNvSpPr txBox="1"/>
            <p:nvPr/>
          </p:nvSpPr>
          <p:spPr>
            <a:xfrm>
              <a:off x="1899138" y="1310573"/>
              <a:ext cx="334108" cy="461664"/>
            </a:xfrm>
            <a:prstGeom prst="rect">
              <a:avLst/>
            </a:prstGeom>
            <a:solidFill>
              <a:schemeClr val="bg1"/>
            </a:solidFill>
          </p:spPr>
          <p:txBody>
            <a:bodyPr wrap="square" rtlCol="0">
              <a:spAutoFit/>
            </a:bodyPr>
            <a:lstStyle/>
            <a:p>
              <a:endParaRPr lang="fr-FR" dirty="0"/>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a:extLst>
              <a:ext uri="{FF2B5EF4-FFF2-40B4-BE49-F238E27FC236}">
                <a16:creationId xmlns:a16="http://schemas.microsoft.com/office/drawing/2014/main" id="{956591A2-197F-5674-32AC-2240EEA7F288}"/>
              </a:ext>
            </a:extLst>
          </p:cNvPr>
          <p:cNvSpPr>
            <a:spLocks noGrp="1"/>
          </p:cNvSpPr>
          <p:nvPr>
            <p:ph type="ftr" sz="quarter" idx="11"/>
          </p:nvPr>
        </p:nvSpPr>
        <p:spPr>
          <a:xfrm>
            <a:off x="3028950" y="6373935"/>
            <a:ext cx="3086100" cy="365125"/>
          </a:xfrm>
        </p:spPr>
        <p:txBody>
          <a:bodyPr/>
          <a:lstStyle/>
          <a:p>
            <a:pPr>
              <a:defRPr/>
            </a:pPr>
            <a:r>
              <a:rPr lang="fr-FR"/>
              <a:t>Clément Gransagne</a:t>
            </a:r>
            <a:endParaRPr lang="fr-FR" dirty="0"/>
          </a:p>
        </p:txBody>
      </p:sp>
      <p:sp>
        <p:nvSpPr>
          <p:cNvPr id="5" name="Titre 1">
            <a:extLst>
              <a:ext uri="{FF2B5EF4-FFF2-40B4-BE49-F238E27FC236}">
                <a16:creationId xmlns:a16="http://schemas.microsoft.com/office/drawing/2014/main" id="{EDF5F1B1-27EB-0F0C-78C6-1982346227B3}"/>
              </a:ext>
            </a:extLst>
          </p:cNvPr>
          <p:cNvSpPr>
            <a:spLocks noGrp="1" noChangeArrowheads="1"/>
          </p:cNvSpPr>
          <p:nvPr>
            <p:ph type="title"/>
          </p:nvPr>
        </p:nvSpPr>
        <p:spPr>
          <a:xfrm>
            <a:off x="957964" y="-14990"/>
            <a:ext cx="7886700" cy="1325563"/>
          </a:xfrm>
        </p:spPr>
        <p:txBody>
          <a:bodyPr/>
          <a:lstStyle/>
          <a:p>
            <a:pPr algn="r" eaLnBrk="1" hangingPunct="1"/>
            <a:r>
              <a:rPr lang="fr-FR" altLang="fr-FR" sz="3200" u="sng" dirty="0">
                <a:solidFill>
                  <a:srgbClr val="3576B1"/>
                </a:solidFill>
              </a:rPr>
              <a:t>Matériels &amp; Méthodes</a:t>
            </a:r>
            <a:endParaRPr lang="fr-FR" altLang="fr-FR" sz="3200" dirty="0">
              <a:solidFill>
                <a:srgbClr val="3576B1"/>
              </a:solidFill>
            </a:endParaRPr>
          </a:p>
        </p:txBody>
      </p:sp>
      <p:graphicFrame>
        <p:nvGraphicFramePr>
          <p:cNvPr id="8" name="Tableau 8">
            <a:extLst>
              <a:ext uri="{FF2B5EF4-FFF2-40B4-BE49-F238E27FC236}">
                <a16:creationId xmlns:a16="http://schemas.microsoft.com/office/drawing/2014/main" id="{1E8C2647-3D66-2095-B949-3B053DE9C761}"/>
              </a:ext>
            </a:extLst>
          </p:cNvPr>
          <p:cNvGraphicFramePr>
            <a:graphicFrameLocks noGrp="1"/>
          </p:cNvGraphicFramePr>
          <p:nvPr>
            <p:extLst>
              <p:ext uri="{D42A27DB-BD31-4B8C-83A1-F6EECF244321}">
                <p14:modId xmlns:p14="http://schemas.microsoft.com/office/powerpoint/2010/main" val="2396538967"/>
              </p:ext>
            </p:extLst>
          </p:nvPr>
        </p:nvGraphicFramePr>
        <p:xfrm>
          <a:off x="1282700" y="5167546"/>
          <a:ext cx="6472240" cy="741680"/>
        </p:xfrm>
        <a:graphic>
          <a:graphicData uri="http://schemas.openxmlformats.org/drawingml/2006/table">
            <a:tbl>
              <a:tblPr firstRow="1" bandRow="1">
                <a:tableStyleId>{5940675A-B579-460E-94D1-54222C63F5DA}</a:tableStyleId>
              </a:tblPr>
              <a:tblGrid>
                <a:gridCol w="3236120">
                  <a:extLst>
                    <a:ext uri="{9D8B030D-6E8A-4147-A177-3AD203B41FA5}">
                      <a16:colId xmlns:a16="http://schemas.microsoft.com/office/drawing/2014/main" val="1696092992"/>
                    </a:ext>
                  </a:extLst>
                </a:gridCol>
                <a:gridCol w="3236120">
                  <a:extLst>
                    <a:ext uri="{9D8B030D-6E8A-4147-A177-3AD203B41FA5}">
                      <a16:colId xmlns:a16="http://schemas.microsoft.com/office/drawing/2014/main" val="101878856"/>
                    </a:ext>
                  </a:extLst>
                </a:gridCol>
              </a:tblGrid>
              <a:tr h="370840">
                <a:tc>
                  <a:txBody>
                    <a:bodyPr/>
                    <a:lstStyle/>
                    <a:p>
                      <a:pPr algn="ctr"/>
                      <a:r>
                        <a:rPr lang="fr-FR" dirty="0"/>
                        <a:t>Perte auditive tonale moyenne </a:t>
                      </a:r>
                    </a:p>
                  </a:txBody>
                  <a:tcPr/>
                </a:tc>
                <a:tc>
                  <a:txBody>
                    <a:bodyPr/>
                    <a:lstStyle/>
                    <a:p>
                      <a:pPr algn="ctr"/>
                      <a:r>
                        <a:rPr lang="fr-FR" dirty="0"/>
                        <a:t>Ecart-type </a:t>
                      </a:r>
                    </a:p>
                  </a:txBody>
                  <a:tcPr/>
                </a:tc>
                <a:extLst>
                  <a:ext uri="{0D108BD9-81ED-4DB2-BD59-A6C34878D82A}">
                    <a16:rowId xmlns:a16="http://schemas.microsoft.com/office/drawing/2014/main" val="164920175"/>
                  </a:ext>
                </a:extLst>
              </a:tr>
              <a:tr h="370840">
                <a:tc>
                  <a:txBody>
                    <a:bodyPr/>
                    <a:lstStyle/>
                    <a:p>
                      <a:pPr algn="ctr"/>
                      <a:r>
                        <a:rPr lang="fr-FR" dirty="0"/>
                        <a:t>73,75 dB HL</a:t>
                      </a:r>
                    </a:p>
                  </a:txBody>
                  <a:tcPr/>
                </a:tc>
                <a:tc>
                  <a:txBody>
                    <a:bodyPr/>
                    <a:lstStyle/>
                    <a:p>
                      <a:pPr algn="ctr"/>
                      <a:r>
                        <a:rPr lang="fr-FR" dirty="0"/>
                        <a:t>4,38 </a:t>
                      </a:r>
                    </a:p>
                  </a:txBody>
                  <a:tcPr/>
                </a:tc>
                <a:extLst>
                  <a:ext uri="{0D108BD9-81ED-4DB2-BD59-A6C34878D82A}">
                    <a16:rowId xmlns:a16="http://schemas.microsoft.com/office/drawing/2014/main" val="689241378"/>
                  </a:ext>
                </a:extLst>
              </a:tr>
            </a:tbl>
          </a:graphicData>
        </a:graphic>
      </p:graphicFrame>
      <p:grpSp>
        <p:nvGrpSpPr>
          <p:cNvPr id="14" name="Groupe 13">
            <a:extLst>
              <a:ext uri="{FF2B5EF4-FFF2-40B4-BE49-F238E27FC236}">
                <a16:creationId xmlns:a16="http://schemas.microsoft.com/office/drawing/2014/main" id="{C6D14B39-68A4-B4EA-0796-745A925D3F08}"/>
              </a:ext>
            </a:extLst>
          </p:cNvPr>
          <p:cNvGrpSpPr/>
          <p:nvPr/>
        </p:nvGrpSpPr>
        <p:grpSpPr>
          <a:xfrm>
            <a:off x="1173512" y="1133017"/>
            <a:ext cx="6690616" cy="4034529"/>
            <a:chOff x="1170684" y="932098"/>
            <a:chExt cx="6690616" cy="4034529"/>
          </a:xfrm>
        </p:grpSpPr>
        <p:grpSp>
          <p:nvGrpSpPr>
            <p:cNvPr id="10" name="Groupe 9">
              <a:extLst>
                <a:ext uri="{FF2B5EF4-FFF2-40B4-BE49-F238E27FC236}">
                  <a16:creationId xmlns:a16="http://schemas.microsoft.com/office/drawing/2014/main" id="{E1BD969F-7144-24C3-F56A-A2F92AB242CA}"/>
                </a:ext>
              </a:extLst>
            </p:cNvPr>
            <p:cNvGrpSpPr/>
            <p:nvPr/>
          </p:nvGrpSpPr>
          <p:grpSpPr>
            <a:xfrm>
              <a:off x="1282700" y="932098"/>
              <a:ext cx="6578600" cy="3833611"/>
              <a:chOff x="1282700" y="932098"/>
              <a:chExt cx="6578600" cy="3833611"/>
            </a:xfrm>
          </p:grpSpPr>
          <p:pic>
            <p:nvPicPr>
              <p:cNvPr id="7" name="Image 6">
                <a:extLst>
                  <a:ext uri="{FF2B5EF4-FFF2-40B4-BE49-F238E27FC236}">
                    <a16:creationId xmlns:a16="http://schemas.microsoft.com/office/drawing/2014/main" id="{B6D9B5C7-F6FD-1DE0-1792-29C8DC3E8F93}"/>
                  </a:ext>
                </a:extLst>
              </p:cNvPr>
              <p:cNvPicPr>
                <a:picLocks noChangeAspect="1"/>
              </p:cNvPicPr>
              <p:nvPr/>
            </p:nvPicPr>
            <p:blipFill rotWithShape="1">
              <a:blip r:embed="rId2"/>
              <a:srcRect t="9249" b="-1"/>
              <a:stretch/>
            </p:blipFill>
            <p:spPr>
              <a:xfrm>
                <a:off x="1282700" y="1319614"/>
                <a:ext cx="6578600" cy="3446095"/>
              </a:xfrm>
              <a:prstGeom prst="rect">
                <a:avLst/>
              </a:prstGeom>
            </p:spPr>
          </p:pic>
          <p:sp>
            <p:nvSpPr>
              <p:cNvPr id="2" name="ZoneTexte 1">
                <a:extLst>
                  <a:ext uri="{FF2B5EF4-FFF2-40B4-BE49-F238E27FC236}">
                    <a16:creationId xmlns:a16="http://schemas.microsoft.com/office/drawing/2014/main" id="{EAA24530-B53E-8190-877E-3D30A8167723}"/>
                  </a:ext>
                </a:extLst>
              </p:cNvPr>
              <p:cNvSpPr txBox="1"/>
              <p:nvPr/>
            </p:nvSpPr>
            <p:spPr>
              <a:xfrm>
                <a:off x="3028019" y="932098"/>
                <a:ext cx="3087961" cy="369332"/>
              </a:xfrm>
              <a:prstGeom prst="rect">
                <a:avLst/>
              </a:prstGeom>
              <a:noFill/>
            </p:spPr>
            <p:txBody>
              <a:bodyPr wrap="none" rtlCol="0">
                <a:spAutoFit/>
              </a:bodyPr>
              <a:lstStyle/>
              <a:p>
                <a:r>
                  <a:rPr lang="fr-FR" b="1" dirty="0">
                    <a:solidFill>
                      <a:srgbClr val="7C7C7C"/>
                    </a:solidFill>
                  </a:rPr>
                  <a:t>Audiogramme moyen bilatéral</a:t>
                </a:r>
              </a:p>
            </p:txBody>
          </p:sp>
        </p:grpSp>
        <p:sp>
          <p:nvSpPr>
            <p:cNvPr id="11" name="ZoneTexte 10">
              <a:extLst>
                <a:ext uri="{FF2B5EF4-FFF2-40B4-BE49-F238E27FC236}">
                  <a16:creationId xmlns:a16="http://schemas.microsoft.com/office/drawing/2014/main" id="{6A3B9F51-1D32-44AF-C7D4-B416D6F8CF63}"/>
                </a:ext>
              </a:extLst>
            </p:cNvPr>
            <p:cNvSpPr txBox="1"/>
            <p:nvPr/>
          </p:nvSpPr>
          <p:spPr>
            <a:xfrm>
              <a:off x="7754940" y="1301430"/>
              <a:ext cx="106360" cy="3464279"/>
            </a:xfrm>
            <a:prstGeom prst="rect">
              <a:avLst/>
            </a:prstGeom>
            <a:solidFill>
              <a:schemeClr val="bg1"/>
            </a:solidFill>
          </p:spPr>
          <p:txBody>
            <a:bodyPr wrap="square" rtlCol="0">
              <a:spAutoFit/>
            </a:bodyPr>
            <a:lstStyle/>
            <a:p>
              <a:endParaRPr lang="fr-FR" dirty="0"/>
            </a:p>
          </p:txBody>
        </p:sp>
        <p:sp>
          <p:nvSpPr>
            <p:cNvPr id="12" name="ZoneTexte 11">
              <a:extLst>
                <a:ext uri="{FF2B5EF4-FFF2-40B4-BE49-F238E27FC236}">
                  <a16:creationId xmlns:a16="http://schemas.microsoft.com/office/drawing/2014/main" id="{93971888-6420-E6A9-367F-79833263A84D}"/>
                </a:ext>
              </a:extLst>
            </p:cNvPr>
            <p:cNvSpPr txBox="1"/>
            <p:nvPr/>
          </p:nvSpPr>
          <p:spPr>
            <a:xfrm>
              <a:off x="1170684" y="1319614"/>
              <a:ext cx="218376" cy="3647013"/>
            </a:xfrm>
            <a:prstGeom prst="rect">
              <a:avLst/>
            </a:prstGeom>
            <a:solidFill>
              <a:schemeClr val="bg1"/>
            </a:solidFill>
          </p:spPr>
          <p:txBody>
            <a:bodyPr wrap="square" rtlCol="0">
              <a:spAutoFit/>
            </a:bodyPr>
            <a:lstStyle/>
            <a:p>
              <a:endParaRPr lang="fr-FR" dirty="0"/>
            </a:p>
          </p:txBody>
        </p:sp>
        <p:sp>
          <p:nvSpPr>
            <p:cNvPr id="13" name="ZoneTexte 12">
              <a:extLst>
                <a:ext uri="{FF2B5EF4-FFF2-40B4-BE49-F238E27FC236}">
                  <a16:creationId xmlns:a16="http://schemas.microsoft.com/office/drawing/2014/main" id="{1E332A78-58A1-79E3-9027-2C7352830157}"/>
                </a:ext>
              </a:extLst>
            </p:cNvPr>
            <p:cNvSpPr txBox="1"/>
            <p:nvPr/>
          </p:nvSpPr>
          <p:spPr>
            <a:xfrm>
              <a:off x="1389060" y="4685252"/>
              <a:ext cx="6365880" cy="144000"/>
            </a:xfrm>
            <a:prstGeom prst="rect">
              <a:avLst/>
            </a:prstGeom>
            <a:solidFill>
              <a:schemeClr val="bg1"/>
            </a:solidFill>
          </p:spPr>
          <p:txBody>
            <a:bodyPr wrap="square" rtlCol="0">
              <a:spAutoFit/>
            </a:bodyPr>
            <a:lstStyle/>
            <a:p>
              <a:endParaRPr lang="fr-FR" dirty="0"/>
            </a:p>
          </p:txBody>
        </p:sp>
      </p:grpSp>
    </p:spTree>
    <p:extLst>
      <p:ext uri="{BB962C8B-B14F-4D97-AF65-F5344CB8AC3E}">
        <p14:creationId xmlns:p14="http://schemas.microsoft.com/office/powerpoint/2010/main" val="3340254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a:extLst>
              <a:ext uri="{FF2B5EF4-FFF2-40B4-BE49-F238E27FC236}">
                <a16:creationId xmlns:a16="http://schemas.microsoft.com/office/drawing/2014/main" id="{08598688-78BA-0DD4-AD96-391C3350138F}"/>
              </a:ext>
            </a:extLst>
          </p:cNvPr>
          <p:cNvSpPr>
            <a:spLocks noGrp="1"/>
          </p:cNvSpPr>
          <p:nvPr>
            <p:ph type="ftr" sz="quarter" idx="11"/>
          </p:nvPr>
        </p:nvSpPr>
        <p:spPr/>
        <p:txBody>
          <a:bodyPr/>
          <a:lstStyle/>
          <a:p>
            <a:pPr>
              <a:defRPr/>
            </a:pPr>
            <a:r>
              <a:rPr lang="fr-FR"/>
              <a:t>Clément Gransagne</a:t>
            </a:r>
            <a:endParaRPr lang="fr-FR" dirty="0"/>
          </a:p>
        </p:txBody>
      </p:sp>
      <p:sp>
        <p:nvSpPr>
          <p:cNvPr id="5" name="Titre 1">
            <a:extLst>
              <a:ext uri="{FF2B5EF4-FFF2-40B4-BE49-F238E27FC236}">
                <a16:creationId xmlns:a16="http://schemas.microsoft.com/office/drawing/2014/main" id="{AD56C908-0897-005E-1AE1-667284341FA1}"/>
              </a:ext>
            </a:extLst>
          </p:cNvPr>
          <p:cNvSpPr txBox="1">
            <a:spLocks noChangeArrowheads="1"/>
          </p:cNvSpPr>
          <p:nvPr/>
        </p:nvSpPr>
        <p:spPr bwMode="auto">
          <a:xfrm>
            <a:off x="957964" y="-14990"/>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a:solidFill>
                  <a:srgbClr val="3576B1"/>
                </a:solidFill>
              </a:rPr>
              <a:t>Matériels &amp; Méthodes</a:t>
            </a:r>
            <a:endParaRPr lang="fr-FR" altLang="fr-FR" sz="3200" dirty="0">
              <a:solidFill>
                <a:srgbClr val="3576B1"/>
              </a:solidFill>
            </a:endParaRPr>
          </a:p>
        </p:txBody>
      </p:sp>
      <p:grpSp>
        <p:nvGrpSpPr>
          <p:cNvPr id="2" name="Groupe 1">
            <a:extLst>
              <a:ext uri="{FF2B5EF4-FFF2-40B4-BE49-F238E27FC236}">
                <a16:creationId xmlns:a16="http://schemas.microsoft.com/office/drawing/2014/main" id="{DD64A7AB-DEE3-9C46-1372-053D00BF1B3F}"/>
              </a:ext>
            </a:extLst>
          </p:cNvPr>
          <p:cNvGrpSpPr/>
          <p:nvPr/>
        </p:nvGrpSpPr>
        <p:grpSpPr>
          <a:xfrm>
            <a:off x="2041550" y="1731620"/>
            <a:ext cx="5799303" cy="1275499"/>
            <a:chOff x="2041550" y="1731620"/>
            <a:chExt cx="5799303" cy="1275499"/>
          </a:xfrm>
        </p:grpSpPr>
        <p:pic>
          <p:nvPicPr>
            <p:cNvPr id="8" name="Image 7">
              <a:extLst>
                <a:ext uri="{FF2B5EF4-FFF2-40B4-BE49-F238E27FC236}">
                  <a16:creationId xmlns:a16="http://schemas.microsoft.com/office/drawing/2014/main" id="{D3626A79-A54F-3231-C179-A1A53E9F91E7}"/>
                </a:ext>
              </a:extLst>
            </p:cNvPr>
            <p:cNvPicPr>
              <a:picLocks noChangeAspect="1"/>
            </p:cNvPicPr>
            <p:nvPr/>
          </p:nvPicPr>
          <p:blipFill>
            <a:blip r:embed="rId3"/>
            <a:stretch>
              <a:fillRect/>
            </a:stretch>
          </p:blipFill>
          <p:spPr>
            <a:xfrm>
              <a:off x="2041550" y="1731620"/>
              <a:ext cx="1096297" cy="1275499"/>
            </a:xfrm>
            <a:prstGeom prst="rect">
              <a:avLst/>
            </a:prstGeom>
          </p:spPr>
        </p:pic>
        <p:pic>
          <p:nvPicPr>
            <p:cNvPr id="9" name="Image 8">
              <a:extLst>
                <a:ext uri="{FF2B5EF4-FFF2-40B4-BE49-F238E27FC236}">
                  <a16:creationId xmlns:a16="http://schemas.microsoft.com/office/drawing/2014/main" id="{A93D10E7-74A8-941C-4CDF-4851112A9F77}"/>
                </a:ext>
              </a:extLst>
            </p:cNvPr>
            <p:cNvPicPr>
              <a:picLocks noChangeAspect="1"/>
            </p:cNvPicPr>
            <p:nvPr/>
          </p:nvPicPr>
          <p:blipFill>
            <a:blip r:embed="rId4"/>
            <a:stretch>
              <a:fillRect/>
            </a:stretch>
          </p:blipFill>
          <p:spPr>
            <a:xfrm>
              <a:off x="5358515" y="1765173"/>
              <a:ext cx="2482338" cy="1080547"/>
            </a:xfrm>
            <a:prstGeom prst="rect">
              <a:avLst/>
            </a:prstGeom>
          </p:spPr>
        </p:pic>
      </p:grpSp>
      <p:grpSp>
        <p:nvGrpSpPr>
          <p:cNvPr id="13" name="Groupe 12">
            <a:extLst>
              <a:ext uri="{FF2B5EF4-FFF2-40B4-BE49-F238E27FC236}">
                <a16:creationId xmlns:a16="http://schemas.microsoft.com/office/drawing/2014/main" id="{1C0305AB-892B-538A-01CA-3C18708FC376}"/>
              </a:ext>
            </a:extLst>
          </p:cNvPr>
          <p:cNvGrpSpPr/>
          <p:nvPr/>
        </p:nvGrpSpPr>
        <p:grpSpPr>
          <a:xfrm>
            <a:off x="546613" y="3401251"/>
            <a:ext cx="8269528" cy="3137661"/>
            <a:chOff x="546613" y="3401251"/>
            <a:chExt cx="8269528" cy="3137661"/>
          </a:xfrm>
        </p:grpSpPr>
        <p:grpSp>
          <p:nvGrpSpPr>
            <p:cNvPr id="11" name="Groupe 10">
              <a:extLst>
                <a:ext uri="{FF2B5EF4-FFF2-40B4-BE49-F238E27FC236}">
                  <a16:creationId xmlns:a16="http://schemas.microsoft.com/office/drawing/2014/main" id="{D66605FE-33BF-0183-FCC6-ABF4B922326F}"/>
                </a:ext>
              </a:extLst>
            </p:cNvPr>
            <p:cNvGrpSpPr/>
            <p:nvPr/>
          </p:nvGrpSpPr>
          <p:grpSpPr>
            <a:xfrm>
              <a:off x="546613" y="3401251"/>
              <a:ext cx="8050774" cy="3137661"/>
              <a:chOff x="546613" y="3401251"/>
              <a:chExt cx="8050774" cy="3137661"/>
            </a:xfrm>
          </p:grpSpPr>
          <p:grpSp>
            <p:nvGrpSpPr>
              <p:cNvPr id="10" name="Groupe 9">
                <a:extLst>
                  <a:ext uri="{FF2B5EF4-FFF2-40B4-BE49-F238E27FC236}">
                    <a16:creationId xmlns:a16="http://schemas.microsoft.com/office/drawing/2014/main" id="{5ECD9E14-B40E-1CCF-62AA-87719B382F29}"/>
                  </a:ext>
                </a:extLst>
              </p:cNvPr>
              <p:cNvGrpSpPr/>
              <p:nvPr/>
            </p:nvGrpSpPr>
            <p:grpSpPr>
              <a:xfrm>
                <a:off x="546613" y="3401251"/>
                <a:ext cx="8050774" cy="3137661"/>
                <a:chOff x="546613" y="3401251"/>
                <a:chExt cx="8050774" cy="3137661"/>
              </a:xfrm>
            </p:grpSpPr>
            <p:pic>
              <p:nvPicPr>
                <p:cNvPr id="18" name="Image 17">
                  <a:extLst>
                    <a:ext uri="{FF2B5EF4-FFF2-40B4-BE49-F238E27FC236}">
                      <a16:creationId xmlns:a16="http://schemas.microsoft.com/office/drawing/2014/main" id="{B5673398-F567-9FC2-D2CA-CF5CE13433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15050" y="3608500"/>
                  <a:ext cx="2482337" cy="2930412"/>
                </a:xfrm>
                <a:prstGeom prst="rect">
                  <a:avLst/>
                </a:prstGeom>
              </p:spPr>
            </p:pic>
            <p:grpSp>
              <p:nvGrpSpPr>
                <p:cNvPr id="7" name="Groupe 6">
                  <a:extLst>
                    <a:ext uri="{FF2B5EF4-FFF2-40B4-BE49-F238E27FC236}">
                      <a16:creationId xmlns:a16="http://schemas.microsoft.com/office/drawing/2014/main" id="{D15594CD-15D4-B9E6-D081-7E7D6E8DBABE}"/>
                    </a:ext>
                  </a:extLst>
                </p:cNvPr>
                <p:cNvGrpSpPr/>
                <p:nvPr/>
              </p:nvGrpSpPr>
              <p:grpSpPr>
                <a:xfrm>
                  <a:off x="546613" y="3401251"/>
                  <a:ext cx="5349683" cy="2619332"/>
                  <a:chOff x="546613" y="3401251"/>
                  <a:chExt cx="5349683" cy="2619332"/>
                </a:xfrm>
              </p:grpSpPr>
              <p:pic>
                <p:nvPicPr>
                  <p:cNvPr id="20" name="Image 19">
                    <a:extLst>
                      <a:ext uri="{FF2B5EF4-FFF2-40B4-BE49-F238E27FC236}">
                        <a16:creationId xmlns:a16="http://schemas.microsoft.com/office/drawing/2014/main" id="{C15B0C44-F311-E917-B015-B70748AE08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13959" y="3401251"/>
                    <a:ext cx="2482337" cy="2482337"/>
                  </a:xfrm>
                  <a:prstGeom prst="rect">
                    <a:avLst/>
                  </a:prstGeom>
                </p:spPr>
              </p:pic>
              <p:pic>
                <p:nvPicPr>
                  <p:cNvPr id="3" name="Image 2">
                    <a:extLst>
                      <a:ext uri="{FF2B5EF4-FFF2-40B4-BE49-F238E27FC236}">
                        <a16:creationId xmlns:a16="http://schemas.microsoft.com/office/drawing/2014/main" id="{EAC80446-A19E-2999-9F73-531F2F5014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6613" y="3608500"/>
                    <a:ext cx="2482337" cy="2412083"/>
                  </a:xfrm>
                  <a:prstGeom prst="rect">
                    <a:avLst/>
                  </a:prstGeom>
                </p:spPr>
              </p:pic>
            </p:grpSp>
          </p:grpSp>
          <p:sp>
            <p:nvSpPr>
              <p:cNvPr id="21" name="ZoneTexte 20">
                <a:extLst>
                  <a:ext uri="{FF2B5EF4-FFF2-40B4-BE49-F238E27FC236}">
                    <a16:creationId xmlns:a16="http://schemas.microsoft.com/office/drawing/2014/main" id="{CBD37587-19D1-0B8C-2A4C-D21339535E19}"/>
                  </a:ext>
                </a:extLst>
              </p:cNvPr>
              <p:cNvSpPr txBox="1"/>
              <p:nvPr/>
            </p:nvSpPr>
            <p:spPr>
              <a:xfrm>
                <a:off x="3796694" y="5534040"/>
                <a:ext cx="1555781" cy="646331"/>
              </a:xfrm>
              <a:prstGeom prst="rect">
                <a:avLst/>
              </a:prstGeom>
              <a:noFill/>
            </p:spPr>
            <p:txBody>
              <a:bodyPr wrap="square" rtlCol="0">
                <a:spAutoFit/>
              </a:bodyPr>
              <a:lstStyle/>
              <a:p>
                <a:pPr algn="ctr"/>
                <a:r>
                  <a:rPr lang="fr-FR" dirty="0"/>
                  <a:t>Questionnaire APHAB</a:t>
                </a:r>
              </a:p>
            </p:txBody>
          </p:sp>
        </p:grpSp>
        <p:sp>
          <p:nvSpPr>
            <p:cNvPr id="12" name="ZoneTexte 11">
              <a:extLst>
                <a:ext uri="{FF2B5EF4-FFF2-40B4-BE49-F238E27FC236}">
                  <a16:creationId xmlns:a16="http://schemas.microsoft.com/office/drawing/2014/main" id="{AF5C86E2-1D4C-B7FD-B505-CE8C932D215E}"/>
                </a:ext>
              </a:extLst>
            </p:cNvPr>
            <p:cNvSpPr txBox="1"/>
            <p:nvPr/>
          </p:nvSpPr>
          <p:spPr>
            <a:xfrm>
              <a:off x="6504290" y="6166083"/>
              <a:ext cx="2311851" cy="261610"/>
            </a:xfrm>
            <a:prstGeom prst="rect">
              <a:avLst/>
            </a:prstGeom>
            <a:solidFill>
              <a:schemeClr val="bg1"/>
            </a:solidFill>
          </p:spPr>
          <p:txBody>
            <a:bodyPr wrap="none" rtlCol="0">
              <a:spAutoFit/>
            </a:bodyPr>
            <a:lstStyle/>
            <a:p>
              <a:r>
                <a:rPr lang="fr-FR" sz="1100" dirty="0">
                  <a:latin typeface="Times New Roman" panose="02020603050405020304" pitchFamily="18" charset="0"/>
                  <a:cs typeface="Times New Roman" panose="02020603050405020304" pitchFamily="18" charset="0"/>
                </a:rPr>
                <a:t>Bruit de Dodelé Onde vocale globale </a:t>
              </a:r>
            </a:p>
          </p:txBody>
        </p:sp>
      </p:grpSp>
    </p:spTree>
    <p:extLst>
      <p:ext uri="{BB962C8B-B14F-4D97-AF65-F5344CB8AC3E}">
        <p14:creationId xmlns:p14="http://schemas.microsoft.com/office/powerpoint/2010/main" val="290499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10A49EBD-5E56-F789-AB3A-09F353F98B1C}"/>
              </a:ext>
            </a:extLst>
          </p:cNvPr>
          <p:cNvSpPr>
            <a:spLocks noGrp="1"/>
          </p:cNvSpPr>
          <p:nvPr>
            <p:ph type="ftr" sz="quarter" idx="11"/>
          </p:nvPr>
        </p:nvSpPr>
        <p:spPr/>
        <p:txBody>
          <a:bodyPr/>
          <a:lstStyle/>
          <a:p>
            <a:pPr>
              <a:defRPr/>
            </a:pPr>
            <a:r>
              <a:rPr lang="fr-FR"/>
              <a:t>Clément Gransagne</a:t>
            </a:r>
          </a:p>
        </p:txBody>
      </p:sp>
      <p:sp>
        <p:nvSpPr>
          <p:cNvPr id="5" name="Titre 1">
            <a:extLst>
              <a:ext uri="{FF2B5EF4-FFF2-40B4-BE49-F238E27FC236}">
                <a16:creationId xmlns:a16="http://schemas.microsoft.com/office/drawing/2014/main" id="{8A9F7B15-C718-06DA-7B58-3123C6BDBFD5}"/>
              </a:ext>
            </a:extLst>
          </p:cNvPr>
          <p:cNvSpPr txBox="1">
            <a:spLocks noChangeArrowheads="1"/>
          </p:cNvSpPr>
          <p:nvPr/>
        </p:nvSpPr>
        <p:spPr>
          <a:xfrm>
            <a:off x="958433" y="335560"/>
            <a:ext cx="7886700" cy="1325563"/>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dirty="0">
                <a:solidFill>
                  <a:srgbClr val="3576B1"/>
                </a:solidFill>
              </a:rPr>
              <a:t>Matériels &amp; Méthodes</a:t>
            </a:r>
            <a:endParaRPr lang="fr-FR" altLang="fr-FR" sz="3200" dirty="0">
              <a:solidFill>
                <a:srgbClr val="3576B1"/>
              </a:solidFill>
            </a:endParaRPr>
          </a:p>
        </p:txBody>
      </p:sp>
      <p:sp>
        <p:nvSpPr>
          <p:cNvPr id="6" name="ZoneTexte 5">
            <a:extLst>
              <a:ext uri="{FF2B5EF4-FFF2-40B4-BE49-F238E27FC236}">
                <a16:creationId xmlns:a16="http://schemas.microsoft.com/office/drawing/2014/main" id="{993DC893-B7D7-8129-1EDF-599113A88DCE}"/>
              </a:ext>
            </a:extLst>
          </p:cNvPr>
          <p:cNvSpPr txBox="1"/>
          <p:nvPr/>
        </p:nvSpPr>
        <p:spPr>
          <a:xfrm>
            <a:off x="613659" y="799305"/>
            <a:ext cx="2713220" cy="461665"/>
          </a:xfrm>
          <a:prstGeom prst="rect">
            <a:avLst/>
          </a:prstGeom>
          <a:noFill/>
        </p:spPr>
        <p:txBody>
          <a:bodyPr wrap="square" rtlCol="0">
            <a:spAutoFit/>
          </a:bodyPr>
          <a:lstStyle/>
          <a:p>
            <a:r>
              <a:rPr lang="fr-FR" altLang="fr-FR" sz="2400" u="sng" dirty="0">
                <a:solidFill>
                  <a:schemeClr val="accent5">
                    <a:lumMod val="60000"/>
                    <a:lumOff val="40000"/>
                  </a:schemeClr>
                </a:solidFill>
              </a:rPr>
              <a:t>Méthodes:</a:t>
            </a:r>
            <a:endParaRPr lang="fr-FR" sz="2400" dirty="0">
              <a:solidFill>
                <a:schemeClr val="accent5">
                  <a:lumMod val="60000"/>
                  <a:lumOff val="40000"/>
                </a:schemeClr>
              </a:solidFill>
            </a:endParaRPr>
          </a:p>
        </p:txBody>
      </p:sp>
      <p:pic>
        <p:nvPicPr>
          <p:cNvPr id="8" name="Image 7">
            <a:extLst>
              <a:ext uri="{FF2B5EF4-FFF2-40B4-BE49-F238E27FC236}">
                <a16:creationId xmlns:a16="http://schemas.microsoft.com/office/drawing/2014/main" id="{4404EF1D-9C8F-3C8E-8B8C-C4984FCB32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958" y="1229173"/>
            <a:ext cx="8253383" cy="5293267"/>
          </a:xfrm>
          <a:prstGeom prst="rect">
            <a:avLst/>
          </a:prstGeom>
        </p:spPr>
      </p:pic>
    </p:spTree>
    <p:extLst>
      <p:ext uri="{BB962C8B-B14F-4D97-AF65-F5344CB8AC3E}">
        <p14:creationId xmlns:p14="http://schemas.microsoft.com/office/powerpoint/2010/main" val="1283219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B9964CB0-A38D-E875-829F-20D16341760E}"/>
              </a:ext>
            </a:extLst>
          </p:cNvPr>
          <p:cNvSpPr>
            <a:spLocks noGrp="1"/>
          </p:cNvSpPr>
          <p:nvPr>
            <p:ph type="ftr" sz="quarter" idx="11"/>
          </p:nvPr>
        </p:nvSpPr>
        <p:spPr/>
        <p:txBody>
          <a:bodyPr/>
          <a:lstStyle/>
          <a:p>
            <a:pPr>
              <a:defRPr/>
            </a:pPr>
            <a:r>
              <a:rPr lang="fr-FR"/>
              <a:t>Clément Gransagne</a:t>
            </a:r>
          </a:p>
        </p:txBody>
      </p:sp>
      <p:sp>
        <p:nvSpPr>
          <p:cNvPr id="3" name="Titre 1">
            <a:extLst>
              <a:ext uri="{FF2B5EF4-FFF2-40B4-BE49-F238E27FC236}">
                <a16:creationId xmlns:a16="http://schemas.microsoft.com/office/drawing/2014/main" id="{AF382F3B-7C0F-8165-3392-2A62D850FE58}"/>
              </a:ext>
            </a:extLst>
          </p:cNvPr>
          <p:cNvSpPr txBox="1">
            <a:spLocks noChangeArrowheads="1"/>
          </p:cNvSpPr>
          <p:nvPr/>
        </p:nvSpPr>
        <p:spPr>
          <a:xfrm>
            <a:off x="793542" y="210321"/>
            <a:ext cx="7886700" cy="549275"/>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dirty="0">
                <a:solidFill>
                  <a:srgbClr val="3576B1"/>
                </a:solidFill>
              </a:rPr>
              <a:t>Résultats</a:t>
            </a:r>
          </a:p>
        </p:txBody>
      </p:sp>
      <p:sp>
        <p:nvSpPr>
          <p:cNvPr id="5" name="ZoneTexte 4">
            <a:extLst>
              <a:ext uri="{FF2B5EF4-FFF2-40B4-BE49-F238E27FC236}">
                <a16:creationId xmlns:a16="http://schemas.microsoft.com/office/drawing/2014/main" id="{5D3F1054-88C9-E723-C507-51EAAEF85D01}"/>
              </a:ext>
            </a:extLst>
          </p:cNvPr>
          <p:cNvSpPr txBox="1"/>
          <p:nvPr/>
        </p:nvSpPr>
        <p:spPr>
          <a:xfrm>
            <a:off x="628649" y="720466"/>
            <a:ext cx="3086099" cy="461665"/>
          </a:xfrm>
          <a:prstGeom prst="rect">
            <a:avLst/>
          </a:prstGeom>
          <a:noFill/>
        </p:spPr>
        <p:txBody>
          <a:bodyPr wrap="square" rtlCol="0">
            <a:spAutoFit/>
          </a:bodyPr>
          <a:lstStyle/>
          <a:p>
            <a:r>
              <a:rPr lang="fr-FR" altLang="fr-FR" sz="2400" u="sng" dirty="0">
                <a:solidFill>
                  <a:schemeClr val="accent5">
                    <a:lumMod val="60000"/>
                    <a:lumOff val="40000"/>
                  </a:schemeClr>
                </a:solidFill>
              </a:rPr>
              <a:t>Qualité de vie APHAB</a:t>
            </a:r>
            <a:endParaRPr lang="fr-FR" sz="2400" dirty="0">
              <a:solidFill>
                <a:schemeClr val="accent5">
                  <a:lumMod val="60000"/>
                  <a:lumOff val="40000"/>
                </a:schemeClr>
              </a:solidFill>
            </a:endParaRPr>
          </a:p>
        </p:txBody>
      </p:sp>
      <p:pic>
        <p:nvPicPr>
          <p:cNvPr id="7" name="Image 6">
            <a:extLst>
              <a:ext uri="{FF2B5EF4-FFF2-40B4-BE49-F238E27FC236}">
                <a16:creationId xmlns:a16="http://schemas.microsoft.com/office/drawing/2014/main" id="{891F8A66-8F8F-815A-77E2-858E20742A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1376065"/>
            <a:ext cx="8216484" cy="5271614"/>
          </a:xfrm>
          <a:prstGeom prst="rect">
            <a:avLst/>
          </a:prstGeom>
        </p:spPr>
      </p:pic>
    </p:spTree>
    <p:extLst>
      <p:ext uri="{BB962C8B-B14F-4D97-AF65-F5344CB8AC3E}">
        <p14:creationId xmlns:p14="http://schemas.microsoft.com/office/powerpoint/2010/main" val="837326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B9964CB0-A38D-E875-829F-20D16341760E}"/>
              </a:ext>
            </a:extLst>
          </p:cNvPr>
          <p:cNvSpPr>
            <a:spLocks noGrp="1"/>
          </p:cNvSpPr>
          <p:nvPr>
            <p:ph type="ftr" sz="quarter" idx="11"/>
          </p:nvPr>
        </p:nvSpPr>
        <p:spPr/>
        <p:txBody>
          <a:bodyPr/>
          <a:lstStyle/>
          <a:p>
            <a:pPr>
              <a:defRPr/>
            </a:pPr>
            <a:r>
              <a:rPr lang="fr-FR"/>
              <a:t>Clément Gransagne</a:t>
            </a:r>
          </a:p>
        </p:txBody>
      </p:sp>
      <p:sp>
        <p:nvSpPr>
          <p:cNvPr id="3" name="Titre 1">
            <a:extLst>
              <a:ext uri="{FF2B5EF4-FFF2-40B4-BE49-F238E27FC236}">
                <a16:creationId xmlns:a16="http://schemas.microsoft.com/office/drawing/2014/main" id="{AF382F3B-7C0F-8165-3392-2A62D850FE58}"/>
              </a:ext>
            </a:extLst>
          </p:cNvPr>
          <p:cNvSpPr txBox="1">
            <a:spLocks noChangeArrowheads="1"/>
          </p:cNvSpPr>
          <p:nvPr/>
        </p:nvSpPr>
        <p:spPr>
          <a:xfrm>
            <a:off x="667233" y="233343"/>
            <a:ext cx="7886700" cy="549275"/>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a:solidFill>
                  <a:srgbClr val="3576B1"/>
                </a:solidFill>
              </a:rPr>
              <a:t>Résultats</a:t>
            </a:r>
            <a:endParaRPr lang="fr-FR" altLang="fr-FR" sz="3200" u="sng" dirty="0">
              <a:solidFill>
                <a:srgbClr val="3576B1"/>
              </a:solidFill>
            </a:endParaRPr>
          </a:p>
        </p:txBody>
      </p:sp>
      <p:sp>
        <p:nvSpPr>
          <p:cNvPr id="5" name="ZoneTexte 4">
            <a:extLst>
              <a:ext uri="{FF2B5EF4-FFF2-40B4-BE49-F238E27FC236}">
                <a16:creationId xmlns:a16="http://schemas.microsoft.com/office/drawing/2014/main" id="{5D3F1054-88C9-E723-C507-51EAAEF85D01}"/>
              </a:ext>
            </a:extLst>
          </p:cNvPr>
          <p:cNvSpPr txBox="1"/>
          <p:nvPr/>
        </p:nvSpPr>
        <p:spPr>
          <a:xfrm>
            <a:off x="628650" y="731977"/>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Audiométrie vocale dans le calme</a:t>
            </a:r>
            <a:endParaRPr lang="fr-FR" sz="2400" dirty="0">
              <a:solidFill>
                <a:schemeClr val="accent5">
                  <a:lumMod val="60000"/>
                  <a:lumOff val="40000"/>
                </a:schemeClr>
              </a:solidFill>
            </a:endParaRPr>
          </a:p>
        </p:txBody>
      </p:sp>
      <p:pic>
        <p:nvPicPr>
          <p:cNvPr id="6" name="Image 5">
            <a:extLst>
              <a:ext uri="{FF2B5EF4-FFF2-40B4-BE49-F238E27FC236}">
                <a16:creationId xmlns:a16="http://schemas.microsoft.com/office/drawing/2014/main" id="{92A3ACA0-0EF0-741B-6B9E-9C5562F887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66" y="1376065"/>
            <a:ext cx="9066834" cy="5248592"/>
          </a:xfrm>
          <a:prstGeom prst="rect">
            <a:avLst/>
          </a:prstGeom>
        </p:spPr>
      </p:pic>
    </p:spTree>
    <p:extLst>
      <p:ext uri="{BB962C8B-B14F-4D97-AF65-F5344CB8AC3E}">
        <p14:creationId xmlns:p14="http://schemas.microsoft.com/office/powerpoint/2010/main" val="3246159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B9964CB0-A38D-E875-829F-20D16341760E}"/>
              </a:ext>
            </a:extLst>
          </p:cNvPr>
          <p:cNvSpPr>
            <a:spLocks noGrp="1"/>
          </p:cNvSpPr>
          <p:nvPr>
            <p:ph type="ftr" sz="quarter" idx="11"/>
          </p:nvPr>
        </p:nvSpPr>
        <p:spPr/>
        <p:txBody>
          <a:bodyPr/>
          <a:lstStyle/>
          <a:p>
            <a:pPr>
              <a:defRPr/>
            </a:pPr>
            <a:r>
              <a:rPr lang="fr-FR"/>
              <a:t>Clément Gransagne</a:t>
            </a:r>
          </a:p>
        </p:txBody>
      </p:sp>
      <p:sp>
        <p:nvSpPr>
          <p:cNvPr id="3" name="Titre 1">
            <a:extLst>
              <a:ext uri="{FF2B5EF4-FFF2-40B4-BE49-F238E27FC236}">
                <a16:creationId xmlns:a16="http://schemas.microsoft.com/office/drawing/2014/main" id="{AF382F3B-7C0F-8165-3392-2A62D850FE58}"/>
              </a:ext>
            </a:extLst>
          </p:cNvPr>
          <p:cNvSpPr txBox="1">
            <a:spLocks noChangeArrowheads="1"/>
          </p:cNvSpPr>
          <p:nvPr/>
        </p:nvSpPr>
        <p:spPr>
          <a:xfrm>
            <a:off x="628650" y="365125"/>
            <a:ext cx="7886700" cy="549275"/>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dirty="0">
                <a:solidFill>
                  <a:srgbClr val="3576B1"/>
                </a:solidFill>
              </a:rPr>
              <a:t>Résultats</a:t>
            </a:r>
          </a:p>
        </p:txBody>
      </p:sp>
      <p:sp>
        <p:nvSpPr>
          <p:cNvPr id="5" name="ZoneTexte 4">
            <a:extLst>
              <a:ext uri="{FF2B5EF4-FFF2-40B4-BE49-F238E27FC236}">
                <a16:creationId xmlns:a16="http://schemas.microsoft.com/office/drawing/2014/main" id="{5D3F1054-88C9-E723-C507-51EAAEF85D01}"/>
              </a:ext>
            </a:extLst>
          </p:cNvPr>
          <p:cNvSpPr txBox="1"/>
          <p:nvPr/>
        </p:nvSpPr>
        <p:spPr>
          <a:xfrm>
            <a:off x="628650" y="914400"/>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Audiométrie vocale dans le bruit</a:t>
            </a:r>
            <a:endParaRPr lang="fr-FR" sz="2400" dirty="0">
              <a:solidFill>
                <a:schemeClr val="accent5">
                  <a:lumMod val="60000"/>
                  <a:lumOff val="40000"/>
                </a:schemeClr>
              </a:solidFill>
            </a:endParaRPr>
          </a:p>
        </p:txBody>
      </p:sp>
      <p:pic>
        <p:nvPicPr>
          <p:cNvPr id="8" name="Image 7">
            <a:extLst>
              <a:ext uri="{FF2B5EF4-FFF2-40B4-BE49-F238E27FC236}">
                <a16:creationId xmlns:a16="http://schemas.microsoft.com/office/drawing/2014/main" id="{40CF101C-2265-B309-1640-9993D00254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37617"/>
            <a:ext cx="9125523" cy="4961255"/>
          </a:xfrm>
          <a:prstGeom prst="rect">
            <a:avLst/>
          </a:prstGeom>
        </p:spPr>
      </p:pic>
    </p:spTree>
    <p:extLst>
      <p:ext uri="{BB962C8B-B14F-4D97-AF65-F5344CB8AC3E}">
        <p14:creationId xmlns:p14="http://schemas.microsoft.com/office/powerpoint/2010/main" val="3177195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7C06985C-906F-6D6B-C514-6C80CC154C79}"/>
              </a:ext>
            </a:extLst>
          </p:cNvPr>
          <p:cNvSpPr>
            <a:spLocks noGrp="1"/>
          </p:cNvSpPr>
          <p:nvPr>
            <p:ph type="ftr" sz="quarter" idx="11"/>
          </p:nvPr>
        </p:nvSpPr>
        <p:spPr/>
        <p:txBody>
          <a:bodyPr/>
          <a:lstStyle/>
          <a:p>
            <a:pPr>
              <a:defRPr/>
            </a:pPr>
            <a:r>
              <a:rPr lang="fr-FR"/>
              <a:t>Clément Gransagne</a:t>
            </a:r>
          </a:p>
        </p:txBody>
      </p:sp>
      <p:sp>
        <p:nvSpPr>
          <p:cNvPr id="3" name="Titre 1">
            <a:extLst>
              <a:ext uri="{FF2B5EF4-FFF2-40B4-BE49-F238E27FC236}">
                <a16:creationId xmlns:a16="http://schemas.microsoft.com/office/drawing/2014/main" id="{426724D5-DB0C-87D5-4EC0-8D0CC67C262D}"/>
              </a:ext>
            </a:extLst>
          </p:cNvPr>
          <p:cNvSpPr txBox="1">
            <a:spLocks noChangeArrowheads="1"/>
          </p:cNvSpPr>
          <p:nvPr/>
        </p:nvSpPr>
        <p:spPr>
          <a:xfrm>
            <a:off x="628650" y="365125"/>
            <a:ext cx="7886700" cy="549275"/>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dirty="0">
                <a:solidFill>
                  <a:srgbClr val="3576B1"/>
                </a:solidFill>
              </a:rPr>
              <a:t>Résultats</a:t>
            </a:r>
          </a:p>
        </p:txBody>
      </p:sp>
      <p:sp>
        <p:nvSpPr>
          <p:cNvPr id="4" name="ZoneTexte 3">
            <a:extLst>
              <a:ext uri="{FF2B5EF4-FFF2-40B4-BE49-F238E27FC236}">
                <a16:creationId xmlns:a16="http://schemas.microsoft.com/office/drawing/2014/main" id="{18D9C3C0-45AA-4D53-5DB9-05DAD0CC6C68}"/>
              </a:ext>
            </a:extLst>
          </p:cNvPr>
          <p:cNvSpPr txBox="1"/>
          <p:nvPr/>
        </p:nvSpPr>
        <p:spPr>
          <a:xfrm>
            <a:off x="628650" y="1224984"/>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Synthèse de résultats</a:t>
            </a:r>
            <a:endParaRPr lang="fr-FR" sz="2400" dirty="0">
              <a:solidFill>
                <a:schemeClr val="accent5">
                  <a:lumMod val="60000"/>
                  <a:lumOff val="40000"/>
                </a:schemeClr>
              </a:solidFill>
            </a:endParaRPr>
          </a:p>
        </p:txBody>
      </p:sp>
      <p:sp>
        <p:nvSpPr>
          <p:cNvPr id="5" name="ZoneTexte 4">
            <a:extLst>
              <a:ext uri="{FF2B5EF4-FFF2-40B4-BE49-F238E27FC236}">
                <a16:creationId xmlns:a16="http://schemas.microsoft.com/office/drawing/2014/main" id="{838D595D-DEF5-D237-40C8-FB484FFD3EE6}"/>
              </a:ext>
            </a:extLst>
          </p:cNvPr>
          <p:cNvSpPr txBox="1"/>
          <p:nvPr/>
        </p:nvSpPr>
        <p:spPr>
          <a:xfrm>
            <a:off x="628650" y="2458899"/>
            <a:ext cx="8110616" cy="2352952"/>
          </a:xfrm>
          <a:prstGeom prst="rect">
            <a:avLst/>
          </a:prstGeom>
          <a:noFill/>
        </p:spPr>
        <p:txBody>
          <a:bodyPr wrap="square" rtlCol="0">
            <a:spAutoFit/>
          </a:bodyPr>
          <a:lstStyle/>
          <a:p>
            <a:pPr marL="342900" indent="-342900" algn="just">
              <a:lnSpc>
                <a:spcPct val="150000"/>
              </a:lnSpc>
              <a:buFont typeface="Wingdings" pitchFamily="2" charset="2"/>
              <a:buChar char="§"/>
            </a:pPr>
            <a:r>
              <a:rPr lang="fr-FR" sz="2000" dirty="0"/>
              <a:t>Les résultats ne montrent pas de différence significative entre classe I et classe II pour l’APHAB, l’audiométrie vocale dans le calme et l’AVfB chez les sujets atteints de surdité sévère. </a:t>
            </a:r>
          </a:p>
          <a:p>
            <a:pPr marL="342900" indent="-342900" algn="just">
              <a:lnSpc>
                <a:spcPct val="150000"/>
              </a:lnSpc>
              <a:buFont typeface="Wingdings" pitchFamily="2" charset="2"/>
              <a:buChar char="§"/>
            </a:pPr>
            <a:r>
              <a:rPr lang="fr-FR" sz="2000" dirty="0"/>
              <a:t> 7 des 18 sujets relèvent un meilleur confort avec les appareils de classe II.</a:t>
            </a:r>
          </a:p>
        </p:txBody>
      </p:sp>
    </p:spTree>
    <p:extLst>
      <p:ext uri="{BB962C8B-B14F-4D97-AF65-F5344CB8AC3E}">
        <p14:creationId xmlns:p14="http://schemas.microsoft.com/office/powerpoint/2010/main" val="4039550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re 1">
            <a:extLst>
              <a:ext uri="{FF2B5EF4-FFF2-40B4-BE49-F238E27FC236}">
                <a16:creationId xmlns:a16="http://schemas.microsoft.com/office/drawing/2014/main" id="{06BBDC8D-E321-2DF9-6B08-C4228508D4D1}"/>
              </a:ext>
            </a:extLst>
          </p:cNvPr>
          <p:cNvSpPr>
            <a:spLocks noGrp="1" noChangeArrowheads="1"/>
          </p:cNvSpPr>
          <p:nvPr>
            <p:ph type="title"/>
          </p:nvPr>
        </p:nvSpPr>
        <p:spPr/>
        <p:txBody>
          <a:bodyPr/>
          <a:lstStyle/>
          <a:p>
            <a:pPr algn="r" eaLnBrk="1" hangingPunct="1"/>
            <a:r>
              <a:rPr lang="fr-FR" altLang="fr-FR" sz="3200" u="sng" dirty="0">
                <a:solidFill>
                  <a:srgbClr val="3576B1"/>
                </a:solidFill>
              </a:rPr>
              <a:t>Discussion </a:t>
            </a:r>
          </a:p>
        </p:txBody>
      </p:sp>
      <p:sp>
        <p:nvSpPr>
          <p:cNvPr id="19458" name="Espace réservé du contenu 2">
            <a:extLst>
              <a:ext uri="{FF2B5EF4-FFF2-40B4-BE49-F238E27FC236}">
                <a16:creationId xmlns:a16="http://schemas.microsoft.com/office/drawing/2014/main" id="{0FA1F22B-FDB5-153F-BC51-99E9FC32E085}"/>
              </a:ext>
            </a:extLst>
          </p:cNvPr>
          <p:cNvSpPr>
            <a:spLocks noGrp="1" noChangeArrowheads="1"/>
          </p:cNvSpPr>
          <p:nvPr>
            <p:ph idx="1"/>
          </p:nvPr>
        </p:nvSpPr>
        <p:spPr>
          <a:xfrm>
            <a:off x="467083" y="1743919"/>
            <a:ext cx="7886700" cy="1564984"/>
          </a:xfrm>
        </p:spPr>
        <p:txBody>
          <a:bodyPr/>
          <a:lstStyle/>
          <a:p>
            <a:pPr algn="just" eaLnBrk="1" hangingPunct="1">
              <a:lnSpc>
                <a:spcPct val="150000"/>
              </a:lnSpc>
              <a:buFont typeface="Wingdings" pitchFamily="2" charset="2"/>
              <a:buChar char="§"/>
            </a:pPr>
            <a:r>
              <a:rPr lang="fr-FR" altLang="fr-FR" sz="2000" dirty="0"/>
              <a:t>  Audiométrie vocale dans le calme: Perte auditive et isolement </a:t>
            </a:r>
          </a:p>
          <a:p>
            <a:pPr lvl="1" eaLnBrk="1" hangingPunct="1">
              <a:lnSpc>
                <a:spcPct val="150000"/>
              </a:lnSpc>
              <a:buFont typeface="Wingdings" pitchFamily="2" charset="2"/>
              <a:buChar char="v"/>
            </a:pPr>
            <a:r>
              <a:rPr lang="fr-FR" altLang="fr-FR" sz="1800" b="1" u="sng" dirty="0"/>
              <a:t>Ferreira et al (2022)</a:t>
            </a:r>
            <a:r>
              <a:rPr lang="fr-FR" altLang="fr-FR" sz="1800" b="1" dirty="0"/>
              <a:t> </a:t>
            </a:r>
            <a:r>
              <a:rPr lang="fr-FR" altLang="fr-FR" sz="1800" dirty="0"/>
              <a:t>: audition et isolement </a:t>
            </a:r>
            <a:endParaRPr lang="fr-FR" altLang="fr-FR" sz="1800" b="1" u="sng" dirty="0"/>
          </a:p>
          <a:p>
            <a:pPr lvl="1" eaLnBrk="1" hangingPunct="1">
              <a:lnSpc>
                <a:spcPct val="150000"/>
              </a:lnSpc>
              <a:buFont typeface="Wingdings" pitchFamily="2" charset="2"/>
              <a:buChar char="v"/>
            </a:pPr>
            <a:r>
              <a:rPr lang="fr-FR" altLang="fr-FR" sz="1800" b="1" u="sng" dirty="0"/>
              <a:t>Wu et al (2012)</a:t>
            </a:r>
            <a:r>
              <a:rPr lang="fr-FR" altLang="fr-FR" sz="1800" b="1" dirty="0"/>
              <a:t> </a:t>
            </a:r>
            <a:r>
              <a:rPr lang="fr-FR" altLang="fr-FR" sz="1800" dirty="0"/>
              <a:t>: Exposition au bruit et âge du sujet </a:t>
            </a:r>
            <a:endParaRPr lang="fr-FR" altLang="fr-FR" sz="1800" b="1" u="sng" dirty="0"/>
          </a:p>
          <a:p>
            <a:pPr algn="just" eaLnBrk="1" hangingPunct="1">
              <a:lnSpc>
                <a:spcPct val="150000"/>
              </a:lnSpc>
              <a:buFont typeface="Wingdings" pitchFamily="2" charset="2"/>
              <a:buChar char="§"/>
            </a:pPr>
            <a:endParaRPr lang="fr-FR" altLang="fr-FR" sz="1800" b="1" u="sng" dirty="0"/>
          </a:p>
        </p:txBody>
      </p:sp>
      <p:sp>
        <p:nvSpPr>
          <p:cNvPr id="4" name="Espace réservé du pied de page 3">
            <a:extLst>
              <a:ext uri="{FF2B5EF4-FFF2-40B4-BE49-F238E27FC236}">
                <a16:creationId xmlns:a16="http://schemas.microsoft.com/office/drawing/2014/main" id="{D4B999AC-DA67-786D-8C0F-40F9349580B5}"/>
              </a:ext>
            </a:extLst>
          </p:cNvPr>
          <p:cNvSpPr>
            <a:spLocks noGrp="1"/>
          </p:cNvSpPr>
          <p:nvPr>
            <p:ph type="ftr" sz="quarter" idx="11"/>
          </p:nvPr>
        </p:nvSpPr>
        <p:spPr/>
        <p:txBody>
          <a:bodyPr/>
          <a:lstStyle/>
          <a:p>
            <a:pPr>
              <a:defRPr/>
            </a:pPr>
            <a:r>
              <a:rPr lang="fr-FR" dirty="0"/>
              <a:t>Clément Gransagne</a:t>
            </a:r>
          </a:p>
        </p:txBody>
      </p:sp>
      <p:grpSp>
        <p:nvGrpSpPr>
          <p:cNvPr id="5" name="Groupe 4">
            <a:extLst>
              <a:ext uri="{FF2B5EF4-FFF2-40B4-BE49-F238E27FC236}">
                <a16:creationId xmlns:a16="http://schemas.microsoft.com/office/drawing/2014/main" id="{70E39A2B-68E0-92F0-3155-3904A45E3956}"/>
              </a:ext>
            </a:extLst>
          </p:cNvPr>
          <p:cNvGrpSpPr/>
          <p:nvPr/>
        </p:nvGrpSpPr>
        <p:grpSpPr>
          <a:xfrm>
            <a:off x="467083" y="4800065"/>
            <a:ext cx="8332025" cy="1238171"/>
            <a:chOff x="344893" y="4563379"/>
            <a:chExt cx="8332025" cy="1238171"/>
          </a:xfrm>
        </p:grpSpPr>
        <p:sp>
          <p:nvSpPr>
            <p:cNvPr id="6" name="ZoneTexte 5">
              <a:extLst>
                <a:ext uri="{FF2B5EF4-FFF2-40B4-BE49-F238E27FC236}">
                  <a16:creationId xmlns:a16="http://schemas.microsoft.com/office/drawing/2014/main" id="{0F935B58-6FDA-CB88-1151-1CA1FDF35109}"/>
                </a:ext>
              </a:extLst>
            </p:cNvPr>
            <p:cNvSpPr txBox="1"/>
            <p:nvPr/>
          </p:nvSpPr>
          <p:spPr>
            <a:xfrm>
              <a:off x="344893" y="5409135"/>
              <a:ext cx="7928043" cy="369332"/>
            </a:xfrm>
            <a:prstGeom prst="rect">
              <a:avLst/>
            </a:prstGeom>
            <a:noFill/>
          </p:spPr>
          <p:txBody>
            <a:bodyPr wrap="square" rtlCol="0">
              <a:spAutoFit/>
            </a:bodyPr>
            <a:lstStyle/>
            <a:p>
              <a:endParaRPr lang="fr-FR" dirty="0"/>
            </a:p>
          </p:txBody>
        </p:sp>
        <p:grpSp>
          <p:nvGrpSpPr>
            <p:cNvPr id="8" name="Groupe 7">
              <a:extLst>
                <a:ext uri="{FF2B5EF4-FFF2-40B4-BE49-F238E27FC236}">
                  <a16:creationId xmlns:a16="http://schemas.microsoft.com/office/drawing/2014/main" id="{F2504787-2C2D-B4D8-9436-DC7B1864D705}"/>
                </a:ext>
              </a:extLst>
            </p:cNvPr>
            <p:cNvGrpSpPr/>
            <p:nvPr/>
          </p:nvGrpSpPr>
          <p:grpSpPr>
            <a:xfrm>
              <a:off x="344893" y="4563379"/>
              <a:ext cx="8332025" cy="1238171"/>
              <a:chOff x="344893" y="4490313"/>
              <a:chExt cx="8332025" cy="1238171"/>
            </a:xfrm>
          </p:grpSpPr>
          <p:sp>
            <p:nvSpPr>
              <p:cNvPr id="3" name="ZoneTexte 2">
                <a:extLst>
                  <a:ext uri="{FF2B5EF4-FFF2-40B4-BE49-F238E27FC236}">
                    <a16:creationId xmlns:a16="http://schemas.microsoft.com/office/drawing/2014/main" id="{1BAD60ED-2420-0BC6-05BD-047DD9D10AFF}"/>
                  </a:ext>
                </a:extLst>
              </p:cNvPr>
              <p:cNvSpPr txBox="1"/>
              <p:nvPr/>
            </p:nvSpPr>
            <p:spPr>
              <a:xfrm>
                <a:off x="344893" y="4943654"/>
                <a:ext cx="8332024" cy="784830"/>
              </a:xfrm>
              <a:prstGeom prst="rect">
                <a:avLst/>
              </a:prstGeom>
              <a:noFill/>
            </p:spPr>
            <p:txBody>
              <a:bodyPr wrap="square" rtlCol="0">
                <a:spAutoFit/>
              </a:bodyPr>
              <a:lstStyle/>
              <a:p>
                <a:pPr lvl="1" algn="just" eaLnBrk="1" hangingPunct="1">
                  <a:lnSpc>
                    <a:spcPct val="150000"/>
                  </a:lnSpc>
                  <a:buFont typeface="Wingdings" pitchFamily="2" charset="2"/>
                  <a:buChar char="v"/>
                </a:pPr>
                <a:r>
                  <a:rPr lang="fr-FR" altLang="fr-FR" b="1" u="sng" dirty="0"/>
                  <a:t>Smoorenburg et al (1992) </a:t>
                </a:r>
                <a:r>
                  <a:rPr lang="fr-FR" altLang="fr-FR" dirty="0"/>
                  <a:t>: Hautes fréquences et compréhension dans le bruit</a:t>
                </a:r>
                <a:endParaRPr lang="fr-FR" altLang="fr-FR" b="1" u="sng" dirty="0"/>
              </a:p>
              <a:p>
                <a:endParaRPr lang="fr-FR" dirty="0"/>
              </a:p>
            </p:txBody>
          </p:sp>
          <p:sp>
            <p:nvSpPr>
              <p:cNvPr id="7" name="ZoneTexte 6">
                <a:extLst>
                  <a:ext uri="{FF2B5EF4-FFF2-40B4-BE49-F238E27FC236}">
                    <a16:creationId xmlns:a16="http://schemas.microsoft.com/office/drawing/2014/main" id="{023B563B-F06D-D498-D5DA-CD410C4EC6AF}"/>
                  </a:ext>
                </a:extLst>
              </p:cNvPr>
              <p:cNvSpPr txBox="1"/>
              <p:nvPr/>
            </p:nvSpPr>
            <p:spPr>
              <a:xfrm>
                <a:off x="344893" y="4490313"/>
                <a:ext cx="8332025" cy="400110"/>
              </a:xfrm>
              <a:prstGeom prst="rect">
                <a:avLst/>
              </a:prstGeom>
              <a:noFill/>
            </p:spPr>
            <p:txBody>
              <a:bodyPr wrap="none" rtlCol="0">
                <a:spAutoFit/>
              </a:bodyPr>
              <a:lstStyle/>
              <a:p>
                <a:pPr marL="342900" indent="-342900">
                  <a:buFont typeface="Wingdings" pitchFamily="2" charset="2"/>
                  <a:buChar char="§"/>
                </a:pPr>
                <a:r>
                  <a:rPr lang="fr-FR" sz="2000" dirty="0"/>
                  <a:t>Impact de la perte auditive sur la différence de performances des appareils </a:t>
                </a:r>
              </a:p>
            </p:txBody>
          </p:sp>
        </p:grpSp>
      </p:grpSp>
      <p:grpSp>
        <p:nvGrpSpPr>
          <p:cNvPr id="10" name="Groupe 9">
            <a:extLst>
              <a:ext uri="{FF2B5EF4-FFF2-40B4-BE49-F238E27FC236}">
                <a16:creationId xmlns:a16="http://schemas.microsoft.com/office/drawing/2014/main" id="{F35E3293-D374-05C0-E5F3-0953F2D750EA}"/>
              </a:ext>
            </a:extLst>
          </p:cNvPr>
          <p:cNvGrpSpPr/>
          <p:nvPr/>
        </p:nvGrpSpPr>
        <p:grpSpPr>
          <a:xfrm>
            <a:off x="0" y="3216925"/>
            <a:ext cx="7886700" cy="1709692"/>
            <a:chOff x="0" y="3090373"/>
            <a:chExt cx="7886700" cy="1709692"/>
          </a:xfrm>
        </p:grpSpPr>
        <p:sp>
          <p:nvSpPr>
            <p:cNvPr id="2" name="ZoneTexte 1">
              <a:extLst>
                <a:ext uri="{FF2B5EF4-FFF2-40B4-BE49-F238E27FC236}">
                  <a16:creationId xmlns:a16="http://schemas.microsoft.com/office/drawing/2014/main" id="{606B4278-8300-89FB-1858-28B3220631C2}"/>
                </a:ext>
              </a:extLst>
            </p:cNvPr>
            <p:cNvSpPr txBox="1"/>
            <p:nvPr/>
          </p:nvSpPr>
          <p:spPr>
            <a:xfrm>
              <a:off x="0" y="3090373"/>
              <a:ext cx="7886700" cy="506292"/>
            </a:xfrm>
            <a:prstGeom prst="rect">
              <a:avLst/>
            </a:prstGeom>
            <a:noFill/>
          </p:spPr>
          <p:txBody>
            <a:bodyPr wrap="square" rtlCol="0">
              <a:spAutoFit/>
            </a:bodyPr>
            <a:lstStyle/>
            <a:p>
              <a:pPr marL="800100" lvl="1" indent="-342900" eaLnBrk="1" hangingPunct="1">
                <a:lnSpc>
                  <a:spcPct val="150000"/>
                </a:lnSpc>
                <a:buFont typeface="Wingdings" pitchFamily="2" charset="2"/>
                <a:buChar char="§"/>
              </a:pPr>
              <a:r>
                <a:rPr lang="fr-FR" altLang="fr-FR" sz="2000" dirty="0"/>
                <a:t>Audiométrie vocale dans le bruit: Rôle de l'âge des sujets :</a:t>
              </a:r>
            </a:p>
          </p:txBody>
        </p:sp>
        <p:sp>
          <p:nvSpPr>
            <p:cNvPr id="9" name="ZoneTexte 8">
              <a:extLst>
                <a:ext uri="{FF2B5EF4-FFF2-40B4-BE49-F238E27FC236}">
                  <a16:creationId xmlns:a16="http://schemas.microsoft.com/office/drawing/2014/main" id="{2CF9FD5D-B7D6-F942-1D5D-3851C28C39A5}"/>
                </a:ext>
              </a:extLst>
            </p:cNvPr>
            <p:cNvSpPr txBox="1"/>
            <p:nvPr/>
          </p:nvSpPr>
          <p:spPr>
            <a:xfrm>
              <a:off x="467083" y="3599736"/>
              <a:ext cx="6445354" cy="1200329"/>
            </a:xfrm>
            <a:prstGeom prst="rect">
              <a:avLst/>
            </a:prstGeom>
            <a:noFill/>
          </p:spPr>
          <p:txBody>
            <a:bodyPr wrap="none" rtlCol="0">
              <a:spAutoFit/>
            </a:bodyPr>
            <a:lstStyle/>
            <a:p>
              <a:pPr marL="742950" lvl="1" indent="-285750" algn="just" eaLnBrk="1" hangingPunct="1">
                <a:lnSpc>
                  <a:spcPct val="150000"/>
                </a:lnSpc>
                <a:buFont typeface="Wingdings" pitchFamily="2" charset="2"/>
                <a:buChar char="v"/>
              </a:pPr>
              <a:r>
                <a:rPr lang="fr-FR" altLang="fr-FR" b="1" u="sng" dirty="0"/>
                <a:t>Cho et al (2019)</a:t>
              </a:r>
              <a:r>
                <a:rPr lang="fr-FR" altLang="fr-FR" dirty="0"/>
                <a:t> : Classe II &gt; Classe I test et questionnaire</a:t>
              </a:r>
              <a:endParaRPr lang="fr-FR" altLang="fr-FR" b="1" u="sng" dirty="0"/>
            </a:p>
            <a:p>
              <a:pPr marL="742950" lvl="1" indent="-285750" algn="just" eaLnBrk="1" hangingPunct="1">
                <a:lnSpc>
                  <a:spcPct val="150000"/>
                </a:lnSpc>
                <a:buFont typeface="Wingdings" pitchFamily="2" charset="2"/>
                <a:buChar char="v"/>
              </a:pPr>
              <a:r>
                <a:rPr lang="fr-FR" altLang="fr-FR" b="1" u="sng" dirty="0"/>
                <a:t>Wu et al (2019)</a:t>
              </a:r>
              <a:r>
                <a:rPr lang="fr-FR" altLang="fr-FR" dirty="0"/>
                <a:t> : Classe II &gt; Classe I en laboratoire</a:t>
              </a:r>
              <a:endParaRPr lang="fr-FR" altLang="fr-FR" b="1" u="sng" dirty="0"/>
            </a:p>
            <a:p>
              <a:endParaRPr lang="fr-FR"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5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5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re 1">
            <a:extLst>
              <a:ext uri="{FF2B5EF4-FFF2-40B4-BE49-F238E27FC236}">
                <a16:creationId xmlns:a16="http://schemas.microsoft.com/office/drawing/2014/main" id="{48DB379B-810C-B617-887F-3B5D26E93B10}"/>
              </a:ext>
            </a:extLst>
          </p:cNvPr>
          <p:cNvSpPr>
            <a:spLocks noGrp="1" noChangeArrowheads="1"/>
          </p:cNvSpPr>
          <p:nvPr>
            <p:ph type="title"/>
          </p:nvPr>
        </p:nvSpPr>
        <p:spPr/>
        <p:txBody>
          <a:bodyPr/>
          <a:lstStyle/>
          <a:p>
            <a:pPr algn="r" eaLnBrk="1" hangingPunct="1"/>
            <a:r>
              <a:rPr lang="fr-FR" altLang="fr-FR" sz="3200" u="sng" dirty="0">
                <a:solidFill>
                  <a:srgbClr val="3576B1"/>
                </a:solidFill>
              </a:rPr>
              <a:t>Conclusion</a:t>
            </a:r>
          </a:p>
        </p:txBody>
      </p:sp>
      <p:sp>
        <p:nvSpPr>
          <p:cNvPr id="20482" name="Espace réservé du contenu 2">
            <a:extLst>
              <a:ext uri="{FF2B5EF4-FFF2-40B4-BE49-F238E27FC236}">
                <a16:creationId xmlns:a16="http://schemas.microsoft.com/office/drawing/2014/main" id="{5CB07991-B8EE-8913-53E7-C4CF64FE20B0}"/>
              </a:ext>
            </a:extLst>
          </p:cNvPr>
          <p:cNvSpPr>
            <a:spLocks noGrp="1" noChangeArrowheads="1"/>
          </p:cNvSpPr>
          <p:nvPr>
            <p:ph idx="1"/>
          </p:nvPr>
        </p:nvSpPr>
        <p:spPr>
          <a:xfrm>
            <a:off x="628650" y="1623154"/>
            <a:ext cx="7886700" cy="2919497"/>
          </a:xfrm>
        </p:spPr>
        <p:txBody>
          <a:bodyPr/>
          <a:lstStyle/>
          <a:p>
            <a:pPr algn="just" eaLnBrk="1" hangingPunct="1">
              <a:lnSpc>
                <a:spcPct val="150000"/>
              </a:lnSpc>
              <a:buFont typeface="Wingdings" pitchFamily="2" charset="2"/>
              <a:buChar char="§"/>
            </a:pPr>
            <a:r>
              <a:rPr lang="fr-FR" altLang="fr-FR" sz="2000" dirty="0"/>
              <a:t>Problématique : </a:t>
            </a:r>
            <a:r>
              <a:rPr lang="fr-FR" altLang="fr-FR" sz="2000" i="1" u="sng" dirty="0"/>
              <a:t>L’appareillage en classe II est-il pertinent pour les sujets présentant une perte auditive sévère ?</a:t>
            </a:r>
          </a:p>
          <a:p>
            <a:pPr algn="just" eaLnBrk="1" hangingPunct="1">
              <a:lnSpc>
                <a:spcPct val="150000"/>
              </a:lnSpc>
              <a:buFont typeface="Wingdings" pitchFamily="2" charset="2"/>
              <a:buChar char="§"/>
            </a:pPr>
            <a:r>
              <a:rPr lang="fr-FR" altLang="fr-FR" sz="2000" dirty="0"/>
              <a:t>Les tests réalisées lors de cette étude ne montre pas de différence significative entre les appareils de classe I et de classe II. </a:t>
            </a:r>
          </a:p>
          <a:p>
            <a:pPr marL="0" indent="0" algn="ctr" eaLnBrk="1" hangingPunct="1">
              <a:lnSpc>
                <a:spcPct val="150000"/>
              </a:lnSpc>
              <a:buNone/>
            </a:pPr>
            <a:r>
              <a:rPr lang="fr-FR" altLang="fr-FR" sz="2000" b="1" dirty="0"/>
              <a:t>Pour aller plus loin :</a:t>
            </a:r>
          </a:p>
          <a:p>
            <a:pPr algn="just" eaLnBrk="1" hangingPunct="1">
              <a:lnSpc>
                <a:spcPct val="150000"/>
              </a:lnSpc>
              <a:buFontTx/>
              <a:buChar char="-"/>
            </a:pPr>
            <a:endParaRPr lang="fr-FR" altLang="fr-FR" sz="2000" dirty="0"/>
          </a:p>
          <a:p>
            <a:pPr algn="just" eaLnBrk="1" hangingPunct="1">
              <a:lnSpc>
                <a:spcPct val="150000"/>
              </a:lnSpc>
              <a:buFontTx/>
              <a:buChar char="-"/>
            </a:pPr>
            <a:endParaRPr lang="fr-FR" altLang="fr-FR" sz="2000" dirty="0"/>
          </a:p>
          <a:p>
            <a:pPr algn="just" eaLnBrk="1" hangingPunct="1">
              <a:lnSpc>
                <a:spcPct val="150000"/>
              </a:lnSpc>
              <a:buFontTx/>
              <a:buChar char="-"/>
            </a:pPr>
            <a:endParaRPr lang="fr-FR" altLang="fr-FR" sz="2000" dirty="0"/>
          </a:p>
        </p:txBody>
      </p:sp>
      <p:sp>
        <p:nvSpPr>
          <p:cNvPr id="4" name="Espace réservé du pied de page 3">
            <a:extLst>
              <a:ext uri="{FF2B5EF4-FFF2-40B4-BE49-F238E27FC236}">
                <a16:creationId xmlns:a16="http://schemas.microsoft.com/office/drawing/2014/main" id="{C2DA77C0-FDD8-E1C7-275A-5F7809FC2C55}"/>
              </a:ext>
            </a:extLst>
          </p:cNvPr>
          <p:cNvSpPr>
            <a:spLocks noGrp="1"/>
          </p:cNvSpPr>
          <p:nvPr>
            <p:ph type="ftr" sz="quarter" idx="11"/>
          </p:nvPr>
        </p:nvSpPr>
        <p:spPr/>
        <p:txBody>
          <a:bodyPr/>
          <a:lstStyle/>
          <a:p>
            <a:pPr>
              <a:defRPr/>
            </a:pPr>
            <a:r>
              <a:rPr lang="fr-FR"/>
              <a:t>Clément Gransagne</a:t>
            </a:r>
          </a:p>
        </p:txBody>
      </p:sp>
      <p:grpSp>
        <p:nvGrpSpPr>
          <p:cNvPr id="10" name="Groupe 9">
            <a:extLst>
              <a:ext uri="{FF2B5EF4-FFF2-40B4-BE49-F238E27FC236}">
                <a16:creationId xmlns:a16="http://schemas.microsoft.com/office/drawing/2014/main" id="{8743D118-3DAA-24BD-6124-E6DCEEB92AAA}"/>
              </a:ext>
            </a:extLst>
          </p:cNvPr>
          <p:cNvGrpSpPr/>
          <p:nvPr/>
        </p:nvGrpSpPr>
        <p:grpSpPr>
          <a:xfrm>
            <a:off x="628650" y="3988863"/>
            <a:ext cx="6929443" cy="2675365"/>
            <a:chOff x="628650" y="3988863"/>
            <a:chExt cx="6929443" cy="2675365"/>
          </a:xfrm>
        </p:grpSpPr>
        <p:grpSp>
          <p:nvGrpSpPr>
            <p:cNvPr id="9" name="Groupe 8">
              <a:extLst>
                <a:ext uri="{FF2B5EF4-FFF2-40B4-BE49-F238E27FC236}">
                  <a16:creationId xmlns:a16="http://schemas.microsoft.com/office/drawing/2014/main" id="{A6BBCFDB-04A5-25EB-E168-ECC038B9F476}"/>
                </a:ext>
              </a:extLst>
            </p:cNvPr>
            <p:cNvGrpSpPr/>
            <p:nvPr/>
          </p:nvGrpSpPr>
          <p:grpSpPr>
            <a:xfrm>
              <a:off x="628650" y="3988863"/>
              <a:ext cx="6929443" cy="1440330"/>
              <a:chOff x="848201" y="3102321"/>
              <a:chExt cx="6929443" cy="1440330"/>
            </a:xfrm>
          </p:grpSpPr>
          <p:grpSp>
            <p:nvGrpSpPr>
              <p:cNvPr id="2" name="Groupe 1">
                <a:extLst>
                  <a:ext uri="{FF2B5EF4-FFF2-40B4-BE49-F238E27FC236}">
                    <a16:creationId xmlns:a16="http://schemas.microsoft.com/office/drawing/2014/main" id="{4400167B-DC87-1512-E70F-B387A66F1301}"/>
                  </a:ext>
                </a:extLst>
              </p:cNvPr>
              <p:cNvGrpSpPr/>
              <p:nvPr/>
            </p:nvGrpSpPr>
            <p:grpSpPr>
              <a:xfrm>
                <a:off x="848201" y="3407086"/>
                <a:ext cx="3723799" cy="981961"/>
                <a:chOff x="3675378" y="1932677"/>
                <a:chExt cx="4091675" cy="1078969"/>
              </a:xfrm>
            </p:grpSpPr>
            <p:pic>
              <p:nvPicPr>
                <p:cNvPr id="3" name="Image 2">
                  <a:extLst>
                    <a:ext uri="{FF2B5EF4-FFF2-40B4-BE49-F238E27FC236}">
                      <a16:creationId xmlns:a16="http://schemas.microsoft.com/office/drawing/2014/main" id="{86090983-635D-82B0-9BBA-2D71C87997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5378" y="1932677"/>
                  <a:ext cx="4091675" cy="1078969"/>
                </a:xfrm>
                <a:prstGeom prst="rect">
                  <a:avLst/>
                </a:prstGeom>
              </p:spPr>
            </p:pic>
            <p:pic>
              <p:nvPicPr>
                <p:cNvPr id="5" name="Image 4">
                  <a:extLst>
                    <a:ext uri="{FF2B5EF4-FFF2-40B4-BE49-F238E27FC236}">
                      <a16:creationId xmlns:a16="http://schemas.microsoft.com/office/drawing/2014/main" id="{701553A7-5A0C-405F-4FDA-3F39528304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31469" y="1932677"/>
                  <a:ext cx="905014" cy="1002769"/>
                </a:xfrm>
                <a:prstGeom prst="rect">
                  <a:avLst/>
                </a:prstGeom>
              </p:spPr>
            </p:pic>
          </p:grpSp>
          <p:grpSp>
            <p:nvGrpSpPr>
              <p:cNvPr id="6" name="Groupe 5">
                <a:extLst>
                  <a:ext uri="{FF2B5EF4-FFF2-40B4-BE49-F238E27FC236}">
                    <a16:creationId xmlns:a16="http://schemas.microsoft.com/office/drawing/2014/main" id="{7675EC7E-DAE7-ADC5-C458-30FA1A820651}"/>
                  </a:ext>
                </a:extLst>
              </p:cNvPr>
              <p:cNvGrpSpPr/>
              <p:nvPr/>
            </p:nvGrpSpPr>
            <p:grpSpPr>
              <a:xfrm>
                <a:off x="5924991" y="3102321"/>
                <a:ext cx="1852653" cy="1440330"/>
                <a:chOff x="1026795" y="1027906"/>
                <a:chExt cx="2002155" cy="1903218"/>
              </a:xfrm>
            </p:grpSpPr>
            <p:pic>
              <p:nvPicPr>
                <p:cNvPr id="7" name="Image 6">
                  <a:extLst>
                    <a:ext uri="{FF2B5EF4-FFF2-40B4-BE49-F238E27FC236}">
                      <a16:creationId xmlns:a16="http://schemas.microsoft.com/office/drawing/2014/main" id="{12F8CC89-857F-D306-A8E0-0DEF41A294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6795" y="1457924"/>
                  <a:ext cx="1504950" cy="1473200"/>
                </a:xfrm>
                <a:prstGeom prst="rect">
                  <a:avLst/>
                </a:prstGeom>
              </p:spPr>
            </p:pic>
            <p:pic>
              <p:nvPicPr>
                <p:cNvPr id="8" name="Image 7">
                  <a:extLst>
                    <a:ext uri="{FF2B5EF4-FFF2-40B4-BE49-F238E27FC236}">
                      <a16:creationId xmlns:a16="http://schemas.microsoft.com/office/drawing/2014/main" id="{C8F18183-1F10-784F-6786-F3BBFCA761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97380" y="1027906"/>
                  <a:ext cx="1131570" cy="1005840"/>
                </a:xfrm>
                <a:prstGeom prst="rect">
                  <a:avLst/>
                </a:prstGeom>
              </p:spPr>
            </p:pic>
          </p:grpSp>
        </p:grpSp>
        <p:pic>
          <p:nvPicPr>
            <p:cNvPr id="11" name="Graphique 10" descr="Enfants">
              <a:extLst>
                <a:ext uri="{FF2B5EF4-FFF2-40B4-BE49-F238E27FC236}">
                  <a16:creationId xmlns:a16="http://schemas.microsoft.com/office/drawing/2014/main" id="{7989C873-3620-95E6-1355-90AE6B0F74E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821314" y="5162857"/>
              <a:ext cx="1501371" cy="1501371"/>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Image 4">
            <a:extLst>
              <a:ext uri="{FF2B5EF4-FFF2-40B4-BE49-F238E27FC236}">
                <a16:creationId xmlns:a16="http://schemas.microsoft.com/office/drawing/2014/main" id="{7DE0E8B2-C626-4524-2658-3F576518212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713" y="215900"/>
            <a:ext cx="14478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ZoneTexte 4">
            <a:extLst>
              <a:ext uri="{FF2B5EF4-FFF2-40B4-BE49-F238E27FC236}">
                <a16:creationId xmlns:a16="http://schemas.microsoft.com/office/drawing/2014/main" id="{A2311098-FB35-F0F2-6ACE-438F39AEA3B4}"/>
              </a:ext>
            </a:extLst>
          </p:cNvPr>
          <p:cNvSpPr txBox="1">
            <a:spLocks noChangeArrowheads="1"/>
          </p:cNvSpPr>
          <p:nvPr/>
        </p:nvSpPr>
        <p:spPr bwMode="auto">
          <a:xfrm>
            <a:off x="2193925" y="2690018"/>
            <a:ext cx="4756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fr-FR" altLang="fr-FR" sz="3600" dirty="0">
                <a:solidFill>
                  <a:srgbClr val="3576B1"/>
                </a:solidFill>
              </a:rPr>
              <a:t>Merci de votre attention</a:t>
            </a:r>
          </a:p>
        </p:txBody>
      </p:sp>
      <p:sp>
        <p:nvSpPr>
          <p:cNvPr id="21507" name="ZoneTexte 5">
            <a:extLst>
              <a:ext uri="{FF2B5EF4-FFF2-40B4-BE49-F238E27FC236}">
                <a16:creationId xmlns:a16="http://schemas.microsoft.com/office/drawing/2014/main" id="{7A0928B1-D58C-7FAD-EFD4-F74F246C21C8}"/>
              </a:ext>
            </a:extLst>
          </p:cNvPr>
          <p:cNvSpPr txBox="1">
            <a:spLocks noChangeArrowheads="1"/>
          </p:cNvSpPr>
          <p:nvPr/>
        </p:nvSpPr>
        <p:spPr bwMode="auto">
          <a:xfrm>
            <a:off x="2397125" y="3609181"/>
            <a:ext cx="4349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fr-FR" altLang="fr-FR" sz="1600" dirty="0"/>
              <a:t>Soutenance de mémoire en vue de l’obtention du </a:t>
            </a:r>
            <a:br>
              <a:rPr lang="fr-FR" altLang="fr-FR" sz="1600" dirty="0"/>
            </a:br>
            <a:r>
              <a:rPr lang="fr-FR" altLang="fr-FR" sz="1600" dirty="0"/>
              <a:t>DIPLÔME D’ETAT D’AUDIOPROTHESISTE</a:t>
            </a:r>
          </a:p>
        </p:txBody>
      </p:sp>
      <p:pic>
        <p:nvPicPr>
          <p:cNvPr id="21509" name="Image 8" descr="Une image contenant dessin&#10;&#10;Description générée automatiquement">
            <a:extLst>
              <a:ext uri="{FF2B5EF4-FFF2-40B4-BE49-F238E27FC236}">
                <a16:creationId xmlns:a16="http://schemas.microsoft.com/office/drawing/2014/main" id="{A7C47C70-CBAE-A10A-7F9B-C51DF3A635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0875" y="355600"/>
            <a:ext cx="1776413"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6">
            <a:extLst>
              <a:ext uri="{FF2B5EF4-FFF2-40B4-BE49-F238E27FC236}">
                <a16:creationId xmlns:a16="http://schemas.microsoft.com/office/drawing/2014/main" id="{7088C3BF-5CAB-2185-DA86-26B922FB645E}"/>
              </a:ext>
            </a:extLst>
          </p:cNvPr>
          <p:cNvSpPr>
            <a:spLocks noChangeArrowheads="1"/>
          </p:cNvSpPr>
          <p:nvPr/>
        </p:nvSpPr>
        <p:spPr bwMode="auto">
          <a:xfrm>
            <a:off x="2286000" y="4510419"/>
            <a:ext cx="45720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fr-FR" altLang="fr-FR" sz="1600" i="1" dirty="0"/>
              <a:t>Clément Gransagne</a:t>
            </a:r>
            <a:br>
              <a:rPr lang="fr-FR" altLang="fr-FR" sz="1600" i="1" dirty="0"/>
            </a:br>
            <a:r>
              <a:rPr lang="fr-FR" altLang="fr-FR" sz="1600" dirty="0"/>
              <a:t>Supervision</a:t>
            </a:r>
          </a:p>
          <a:p>
            <a:pPr algn="ctr" eaLnBrk="1" hangingPunct="1">
              <a:lnSpc>
                <a:spcPct val="100000"/>
              </a:lnSpc>
              <a:spcBef>
                <a:spcPct val="0"/>
              </a:spcBef>
              <a:buFontTx/>
              <a:buNone/>
            </a:pPr>
            <a:r>
              <a:rPr lang="fr-FR" altLang="fr-FR" sz="1600" dirty="0"/>
              <a:t> </a:t>
            </a:r>
            <a:r>
              <a:rPr lang="fr-FR" altLang="fr-FR" sz="1600" i="1" dirty="0"/>
              <a:t>Dr Nicolas Vannson</a:t>
            </a:r>
            <a:endParaRPr lang="fr-FR" altLang="fr-FR" sz="1600" dirty="0"/>
          </a:p>
          <a:p>
            <a:pPr algn="ctr" eaLnBrk="1" hangingPunct="1">
              <a:lnSpc>
                <a:spcPct val="100000"/>
              </a:lnSpc>
              <a:spcBef>
                <a:spcPct val="0"/>
              </a:spcBef>
              <a:buFontTx/>
              <a:buNone/>
            </a:pPr>
            <a:r>
              <a:rPr lang="fr-FR" altLang="fr-FR" sz="1600" i="1" dirty="0"/>
              <a:t>Le 23 septembre 2022</a:t>
            </a:r>
            <a:endParaRPr lang="fr-FR" altLang="fr-FR" sz="1600" dirty="0"/>
          </a:p>
        </p:txBody>
      </p:sp>
      <p:sp>
        <p:nvSpPr>
          <p:cNvPr id="3" name="Espace réservé du pied de page 2">
            <a:extLst>
              <a:ext uri="{FF2B5EF4-FFF2-40B4-BE49-F238E27FC236}">
                <a16:creationId xmlns:a16="http://schemas.microsoft.com/office/drawing/2014/main" id="{DB611D1C-8114-1D4A-5969-C0323477C9E6}"/>
              </a:ext>
            </a:extLst>
          </p:cNvPr>
          <p:cNvSpPr>
            <a:spLocks noGrp="1"/>
          </p:cNvSpPr>
          <p:nvPr>
            <p:ph type="ftr" sz="quarter" idx="11"/>
          </p:nvPr>
        </p:nvSpPr>
        <p:spPr/>
        <p:txBody>
          <a:bodyPr/>
          <a:lstStyle/>
          <a:p>
            <a:pPr>
              <a:defRPr/>
            </a:pPr>
            <a:r>
              <a:rPr lang="fr-FR"/>
              <a:t>Clément Gransagne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1BA34C0D-98B3-3867-0D3A-7355A0B05318}"/>
              </a:ext>
            </a:extLst>
          </p:cNvPr>
          <p:cNvSpPr>
            <a:spLocks noGrp="1"/>
          </p:cNvSpPr>
          <p:nvPr>
            <p:ph type="ftr" sz="quarter" idx="11"/>
          </p:nvPr>
        </p:nvSpPr>
        <p:spPr/>
        <p:txBody>
          <a:bodyPr/>
          <a:lstStyle/>
          <a:p>
            <a:pPr>
              <a:defRPr/>
            </a:pPr>
            <a:r>
              <a:rPr lang="fr-FR"/>
              <a:t>Clément Gransagne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a:extLst>
              <a:ext uri="{FF2B5EF4-FFF2-40B4-BE49-F238E27FC236}">
                <a16:creationId xmlns:a16="http://schemas.microsoft.com/office/drawing/2014/main" id="{79613A23-EE83-016C-AAAD-01FEBB8C4CE4}"/>
              </a:ext>
            </a:extLst>
          </p:cNvPr>
          <p:cNvSpPr>
            <a:spLocks noGrp="1"/>
          </p:cNvSpPr>
          <p:nvPr>
            <p:ph type="ftr" sz="quarter" idx="11"/>
          </p:nvPr>
        </p:nvSpPr>
        <p:spPr/>
        <p:txBody>
          <a:bodyPr/>
          <a:lstStyle/>
          <a:p>
            <a:pPr>
              <a:defRPr/>
            </a:pPr>
            <a:r>
              <a:rPr lang="fr-FR"/>
              <a:t>Clément Gransagne</a:t>
            </a:r>
            <a:endParaRPr lang="fr-FR" dirty="0"/>
          </a:p>
        </p:txBody>
      </p:sp>
      <p:sp>
        <p:nvSpPr>
          <p:cNvPr id="5" name="Titre 1">
            <a:extLst>
              <a:ext uri="{FF2B5EF4-FFF2-40B4-BE49-F238E27FC236}">
                <a16:creationId xmlns:a16="http://schemas.microsoft.com/office/drawing/2014/main" id="{EE10EAD2-EB79-4CE1-EE6D-87F49FEA71B4}"/>
              </a:ext>
            </a:extLst>
          </p:cNvPr>
          <p:cNvSpPr txBox="1">
            <a:spLocks noChangeArrowheads="1"/>
          </p:cNvSpPr>
          <p:nvPr/>
        </p:nvSpPr>
        <p:spPr bwMode="auto">
          <a:xfrm>
            <a:off x="781050" y="5175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r" defTabSz="914400" eaLnBrk="1" hangingPunct="1"/>
            <a:r>
              <a:rPr lang="fr-FR" altLang="fr-FR" sz="3200" u="sng">
                <a:solidFill>
                  <a:srgbClr val="3576B1"/>
                </a:solidFill>
              </a:rPr>
              <a:t>Annexes</a:t>
            </a:r>
            <a:endParaRPr lang="fr-FR" altLang="fr-FR" sz="3200" u="sng" dirty="0">
              <a:solidFill>
                <a:srgbClr val="3576B1"/>
              </a:solidFill>
            </a:endParaRPr>
          </a:p>
        </p:txBody>
      </p:sp>
      <p:sp>
        <p:nvSpPr>
          <p:cNvPr id="6" name="ZoneTexte 5">
            <a:extLst>
              <a:ext uri="{FF2B5EF4-FFF2-40B4-BE49-F238E27FC236}">
                <a16:creationId xmlns:a16="http://schemas.microsoft.com/office/drawing/2014/main" id="{DD518566-1FDB-FB47-C53F-F5B9965F1E9F}"/>
              </a:ext>
            </a:extLst>
          </p:cNvPr>
          <p:cNvSpPr txBox="1"/>
          <p:nvPr/>
        </p:nvSpPr>
        <p:spPr>
          <a:xfrm>
            <a:off x="343836" y="1229023"/>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Groupes de l’étude:</a:t>
            </a:r>
            <a:endParaRPr lang="fr-FR" sz="2400" dirty="0">
              <a:solidFill>
                <a:schemeClr val="accent5">
                  <a:lumMod val="60000"/>
                  <a:lumOff val="40000"/>
                </a:schemeClr>
              </a:solidFill>
            </a:endParaRPr>
          </a:p>
        </p:txBody>
      </p:sp>
      <p:pic>
        <p:nvPicPr>
          <p:cNvPr id="7" name="Image 6">
            <a:extLst>
              <a:ext uri="{FF2B5EF4-FFF2-40B4-BE49-F238E27FC236}">
                <a16:creationId xmlns:a16="http://schemas.microsoft.com/office/drawing/2014/main" id="{67F23C2F-DE74-40A7-91E0-BC3A3B2135BE}"/>
              </a:ext>
            </a:extLst>
          </p:cNvPr>
          <p:cNvPicPr>
            <a:picLocks noChangeAspect="1"/>
          </p:cNvPicPr>
          <p:nvPr/>
        </p:nvPicPr>
        <p:blipFill>
          <a:blip r:embed="rId2"/>
          <a:stretch>
            <a:fillRect/>
          </a:stretch>
        </p:blipFill>
        <p:spPr>
          <a:xfrm>
            <a:off x="84714" y="2302847"/>
            <a:ext cx="4287088" cy="2888573"/>
          </a:xfrm>
          <a:prstGeom prst="rect">
            <a:avLst/>
          </a:prstGeom>
        </p:spPr>
      </p:pic>
      <p:pic>
        <p:nvPicPr>
          <p:cNvPr id="8" name="Image 7">
            <a:extLst>
              <a:ext uri="{FF2B5EF4-FFF2-40B4-BE49-F238E27FC236}">
                <a16:creationId xmlns:a16="http://schemas.microsoft.com/office/drawing/2014/main" id="{0F7B7174-72D9-361C-5DAA-A757ABB246C7}"/>
              </a:ext>
            </a:extLst>
          </p:cNvPr>
          <p:cNvPicPr>
            <a:picLocks noChangeAspect="1"/>
          </p:cNvPicPr>
          <p:nvPr/>
        </p:nvPicPr>
        <p:blipFill>
          <a:blip r:embed="rId3"/>
          <a:stretch>
            <a:fillRect/>
          </a:stretch>
        </p:blipFill>
        <p:spPr>
          <a:xfrm>
            <a:off x="4621691" y="2302847"/>
            <a:ext cx="4461349" cy="2888572"/>
          </a:xfrm>
          <a:prstGeom prst="rect">
            <a:avLst/>
          </a:prstGeom>
        </p:spPr>
      </p:pic>
      <p:pic>
        <p:nvPicPr>
          <p:cNvPr id="9" name="Image 8">
            <a:extLst>
              <a:ext uri="{FF2B5EF4-FFF2-40B4-BE49-F238E27FC236}">
                <a16:creationId xmlns:a16="http://schemas.microsoft.com/office/drawing/2014/main" id="{CB8E9FB3-4C4D-D320-ECD0-AF5CAFD16BB8}"/>
              </a:ext>
            </a:extLst>
          </p:cNvPr>
          <p:cNvPicPr>
            <a:picLocks noChangeAspect="1"/>
          </p:cNvPicPr>
          <p:nvPr/>
        </p:nvPicPr>
        <p:blipFill rotWithShape="1">
          <a:blip r:embed="rId4"/>
          <a:srcRect l="10325" t="26194" b="16573"/>
          <a:stretch/>
        </p:blipFill>
        <p:spPr bwMode="auto">
          <a:xfrm>
            <a:off x="3142442" y="5672919"/>
            <a:ext cx="2489200" cy="2984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48707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a:extLst>
              <a:ext uri="{FF2B5EF4-FFF2-40B4-BE49-F238E27FC236}">
                <a16:creationId xmlns:a16="http://schemas.microsoft.com/office/drawing/2014/main" id="{3CB25758-035B-7F7B-1F9D-1DA6944DD726}"/>
              </a:ext>
            </a:extLst>
          </p:cNvPr>
          <p:cNvSpPr>
            <a:spLocks noGrp="1" noChangeArrowheads="1"/>
          </p:cNvSpPr>
          <p:nvPr>
            <p:ph type="title"/>
          </p:nvPr>
        </p:nvSpPr>
        <p:spPr/>
        <p:txBody>
          <a:bodyPr/>
          <a:lstStyle/>
          <a:p>
            <a:pPr algn="r" eaLnBrk="1" hangingPunct="1"/>
            <a:r>
              <a:rPr lang="fr-FR" altLang="fr-FR" sz="3200" u="sng" dirty="0">
                <a:solidFill>
                  <a:srgbClr val="3576B1"/>
                </a:solidFill>
              </a:rPr>
              <a:t>Annexes</a:t>
            </a:r>
          </a:p>
        </p:txBody>
      </p:sp>
      <p:sp>
        <p:nvSpPr>
          <p:cNvPr id="4" name="Espace réservé du pied de page 3">
            <a:extLst>
              <a:ext uri="{FF2B5EF4-FFF2-40B4-BE49-F238E27FC236}">
                <a16:creationId xmlns:a16="http://schemas.microsoft.com/office/drawing/2014/main" id="{3F8B18E1-CBAD-03AA-53D5-3AEDCEA871E1}"/>
              </a:ext>
            </a:extLst>
          </p:cNvPr>
          <p:cNvSpPr>
            <a:spLocks noGrp="1"/>
          </p:cNvSpPr>
          <p:nvPr>
            <p:ph type="ftr" sz="quarter" idx="11"/>
          </p:nvPr>
        </p:nvSpPr>
        <p:spPr/>
        <p:txBody>
          <a:bodyPr/>
          <a:lstStyle/>
          <a:p>
            <a:pPr>
              <a:defRPr/>
            </a:pPr>
            <a:r>
              <a:rPr lang="fr-FR"/>
              <a:t>Clément Gransagne</a:t>
            </a:r>
          </a:p>
        </p:txBody>
      </p:sp>
      <p:sp>
        <p:nvSpPr>
          <p:cNvPr id="5" name="ZoneTexte 4">
            <a:extLst>
              <a:ext uri="{FF2B5EF4-FFF2-40B4-BE49-F238E27FC236}">
                <a16:creationId xmlns:a16="http://schemas.microsoft.com/office/drawing/2014/main" id="{BC28AA7C-6B2B-6C2B-CFCA-2CF92792865B}"/>
              </a:ext>
            </a:extLst>
          </p:cNvPr>
          <p:cNvSpPr txBox="1"/>
          <p:nvPr/>
        </p:nvSpPr>
        <p:spPr>
          <a:xfrm>
            <a:off x="343836" y="1229023"/>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Méthodologies de réglage :</a:t>
            </a:r>
            <a:endParaRPr lang="fr-FR" sz="2400" dirty="0">
              <a:solidFill>
                <a:schemeClr val="accent5">
                  <a:lumMod val="60000"/>
                  <a:lumOff val="40000"/>
                </a:schemeClr>
              </a:solidFill>
            </a:endParaRPr>
          </a:p>
        </p:txBody>
      </p:sp>
      <p:pic>
        <p:nvPicPr>
          <p:cNvPr id="6" name="Image 5">
            <a:extLst>
              <a:ext uri="{FF2B5EF4-FFF2-40B4-BE49-F238E27FC236}">
                <a16:creationId xmlns:a16="http://schemas.microsoft.com/office/drawing/2014/main" id="{BD0D248F-05DB-24E6-8E5F-7EC8DFC7C5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440" y="2085818"/>
            <a:ext cx="8249119" cy="322069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a:extLst>
              <a:ext uri="{FF2B5EF4-FFF2-40B4-BE49-F238E27FC236}">
                <a16:creationId xmlns:a16="http://schemas.microsoft.com/office/drawing/2014/main" id="{3CB25758-035B-7F7B-1F9D-1DA6944DD726}"/>
              </a:ext>
            </a:extLst>
          </p:cNvPr>
          <p:cNvSpPr>
            <a:spLocks noGrp="1" noChangeArrowheads="1"/>
          </p:cNvSpPr>
          <p:nvPr>
            <p:ph type="title"/>
          </p:nvPr>
        </p:nvSpPr>
        <p:spPr>
          <a:xfrm>
            <a:off x="644380" y="0"/>
            <a:ext cx="7886700" cy="1325563"/>
          </a:xfrm>
        </p:spPr>
        <p:txBody>
          <a:bodyPr/>
          <a:lstStyle/>
          <a:p>
            <a:pPr algn="r" eaLnBrk="1" hangingPunct="1"/>
            <a:r>
              <a:rPr lang="fr-FR" altLang="fr-FR" sz="3200" u="sng" dirty="0">
                <a:solidFill>
                  <a:srgbClr val="3576B1"/>
                </a:solidFill>
              </a:rPr>
              <a:t>Annexes</a:t>
            </a:r>
          </a:p>
        </p:txBody>
      </p:sp>
      <p:sp>
        <p:nvSpPr>
          <p:cNvPr id="4" name="Espace réservé du pied de page 3">
            <a:extLst>
              <a:ext uri="{FF2B5EF4-FFF2-40B4-BE49-F238E27FC236}">
                <a16:creationId xmlns:a16="http://schemas.microsoft.com/office/drawing/2014/main" id="{3F8B18E1-CBAD-03AA-53D5-3AEDCEA871E1}"/>
              </a:ext>
            </a:extLst>
          </p:cNvPr>
          <p:cNvSpPr>
            <a:spLocks noGrp="1"/>
          </p:cNvSpPr>
          <p:nvPr>
            <p:ph type="ftr" sz="quarter" idx="11"/>
          </p:nvPr>
        </p:nvSpPr>
        <p:spPr/>
        <p:txBody>
          <a:bodyPr/>
          <a:lstStyle/>
          <a:p>
            <a:pPr>
              <a:defRPr/>
            </a:pPr>
            <a:r>
              <a:rPr lang="fr-FR"/>
              <a:t>Clément Gransagne</a:t>
            </a:r>
          </a:p>
        </p:txBody>
      </p:sp>
      <p:sp>
        <p:nvSpPr>
          <p:cNvPr id="5" name="ZoneTexte 4">
            <a:extLst>
              <a:ext uri="{FF2B5EF4-FFF2-40B4-BE49-F238E27FC236}">
                <a16:creationId xmlns:a16="http://schemas.microsoft.com/office/drawing/2014/main" id="{BC28AA7C-6B2B-6C2B-CFCA-2CF92792865B}"/>
              </a:ext>
            </a:extLst>
          </p:cNvPr>
          <p:cNvSpPr txBox="1"/>
          <p:nvPr/>
        </p:nvSpPr>
        <p:spPr>
          <a:xfrm>
            <a:off x="343836" y="1229023"/>
            <a:ext cx="470784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GN/SIGNIA APHAB :</a:t>
            </a:r>
            <a:endParaRPr lang="fr-FR" sz="2400" dirty="0">
              <a:solidFill>
                <a:schemeClr val="accent5">
                  <a:lumMod val="60000"/>
                  <a:lumOff val="40000"/>
                </a:schemeClr>
              </a:solidFill>
            </a:endParaRPr>
          </a:p>
        </p:txBody>
      </p:sp>
      <p:pic>
        <p:nvPicPr>
          <p:cNvPr id="8" name="Image 7">
            <a:extLst>
              <a:ext uri="{FF2B5EF4-FFF2-40B4-BE49-F238E27FC236}">
                <a16:creationId xmlns:a16="http://schemas.microsoft.com/office/drawing/2014/main" id="{5A496F06-60F4-9B40-E801-FF167CDEDD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836" y="1887147"/>
            <a:ext cx="8487788" cy="4834328"/>
          </a:xfrm>
          <a:prstGeom prst="rect">
            <a:avLst/>
          </a:prstGeom>
        </p:spPr>
      </p:pic>
    </p:spTree>
    <p:extLst>
      <p:ext uri="{BB962C8B-B14F-4D97-AF65-F5344CB8AC3E}">
        <p14:creationId xmlns:p14="http://schemas.microsoft.com/office/powerpoint/2010/main" val="3742904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a:extLst>
              <a:ext uri="{FF2B5EF4-FFF2-40B4-BE49-F238E27FC236}">
                <a16:creationId xmlns:a16="http://schemas.microsoft.com/office/drawing/2014/main" id="{3CB25758-035B-7F7B-1F9D-1DA6944DD726}"/>
              </a:ext>
            </a:extLst>
          </p:cNvPr>
          <p:cNvSpPr>
            <a:spLocks noGrp="1" noChangeArrowheads="1"/>
          </p:cNvSpPr>
          <p:nvPr>
            <p:ph type="title"/>
          </p:nvPr>
        </p:nvSpPr>
        <p:spPr>
          <a:xfrm>
            <a:off x="628650" y="0"/>
            <a:ext cx="7886700" cy="1325563"/>
          </a:xfrm>
        </p:spPr>
        <p:txBody>
          <a:bodyPr/>
          <a:lstStyle/>
          <a:p>
            <a:pPr algn="r" eaLnBrk="1" hangingPunct="1"/>
            <a:r>
              <a:rPr lang="fr-FR" altLang="fr-FR" sz="3200" u="sng" dirty="0">
                <a:solidFill>
                  <a:srgbClr val="3576B1"/>
                </a:solidFill>
              </a:rPr>
              <a:t>Annexes</a:t>
            </a:r>
          </a:p>
        </p:txBody>
      </p:sp>
      <p:sp>
        <p:nvSpPr>
          <p:cNvPr id="4" name="Espace réservé du pied de page 3">
            <a:extLst>
              <a:ext uri="{FF2B5EF4-FFF2-40B4-BE49-F238E27FC236}">
                <a16:creationId xmlns:a16="http://schemas.microsoft.com/office/drawing/2014/main" id="{3F8B18E1-CBAD-03AA-53D5-3AEDCEA871E1}"/>
              </a:ext>
            </a:extLst>
          </p:cNvPr>
          <p:cNvSpPr>
            <a:spLocks noGrp="1"/>
          </p:cNvSpPr>
          <p:nvPr>
            <p:ph type="ftr" sz="quarter" idx="11"/>
          </p:nvPr>
        </p:nvSpPr>
        <p:spPr/>
        <p:txBody>
          <a:bodyPr/>
          <a:lstStyle/>
          <a:p>
            <a:pPr>
              <a:defRPr/>
            </a:pPr>
            <a:r>
              <a:rPr lang="fr-FR"/>
              <a:t>Clément Gransagne</a:t>
            </a:r>
          </a:p>
        </p:txBody>
      </p:sp>
      <p:sp>
        <p:nvSpPr>
          <p:cNvPr id="5" name="ZoneTexte 4">
            <a:extLst>
              <a:ext uri="{FF2B5EF4-FFF2-40B4-BE49-F238E27FC236}">
                <a16:creationId xmlns:a16="http://schemas.microsoft.com/office/drawing/2014/main" id="{BC28AA7C-6B2B-6C2B-CFCA-2CF92792865B}"/>
              </a:ext>
            </a:extLst>
          </p:cNvPr>
          <p:cNvSpPr txBox="1"/>
          <p:nvPr/>
        </p:nvSpPr>
        <p:spPr>
          <a:xfrm>
            <a:off x="343835" y="1229023"/>
            <a:ext cx="848778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GN/SIGNIA Audiométrie vocale dans le calme  :</a:t>
            </a:r>
            <a:endParaRPr lang="fr-FR" sz="2400" dirty="0">
              <a:solidFill>
                <a:schemeClr val="accent5">
                  <a:lumMod val="60000"/>
                  <a:lumOff val="40000"/>
                </a:schemeClr>
              </a:solidFill>
            </a:endParaRPr>
          </a:p>
        </p:txBody>
      </p:sp>
      <p:pic>
        <p:nvPicPr>
          <p:cNvPr id="7" name="Image 6">
            <a:extLst>
              <a:ext uri="{FF2B5EF4-FFF2-40B4-BE49-F238E27FC236}">
                <a16:creationId xmlns:a16="http://schemas.microsoft.com/office/drawing/2014/main" id="{6FE11BD4-18C4-9C25-E77E-43F9677ACC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835" y="1874205"/>
            <a:ext cx="8487788" cy="4847269"/>
          </a:xfrm>
          <a:prstGeom prst="rect">
            <a:avLst/>
          </a:prstGeom>
        </p:spPr>
      </p:pic>
    </p:spTree>
    <p:extLst>
      <p:ext uri="{BB962C8B-B14F-4D97-AF65-F5344CB8AC3E}">
        <p14:creationId xmlns:p14="http://schemas.microsoft.com/office/powerpoint/2010/main" val="4241104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a:extLst>
              <a:ext uri="{FF2B5EF4-FFF2-40B4-BE49-F238E27FC236}">
                <a16:creationId xmlns:a16="http://schemas.microsoft.com/office/drawing/2014/main" id="{3CB25758-035B-7F7B-1F9D-1DA6944DD726}"/>
              </a:ext>
            </a:extLst>
          </p:cNvPr>
          <p:cNvSpPr>
            <a:spLocks noGrp="1" noChangeArrowheads="1"/>
          </p:cNvSpPr>
          <p:nvPr>
            <p:ph type="title"/>
          </p:nvPr>
        </p:nvSpPr>
        <p:spPr>
          <a:xfrm>
            <a:off x="628650" y="0"/>
            <a:ext cx="7886700" cy="1325563"/>
          </a:xfrm>
        </p:spPr>
        <p:txBody>
          <a:bodyPr/>
          <a:lstStyle/>
          <a:p>
            <a:pPr algn="r" eaLnBrk="1" hangingPunct="1"/>
            <a:r>
              <a:rPr lang="fr-FR" altLang="fr-FR" sz="3200" u="sng" dirty="0">
                <a:solidFill>
                  <a:srgbClr val="3576B1"/>
                </a:solidFill>
              </a:rPr>
              <a:t>Annexes</a:t>
            </a:r>
          </a:p>
        </p:txBody>
      </p:sp>
      <p:sp>
        <p:nvSpPr>
          <p:cNvPr id="4" name="Espace réservé du pied de page 3">
            <a:extLst>
              <a:ext uri="{FF2B5EF4-FFF2-40B4-BE49-F238E27FC236}">
                <a16:creationId xmlns:a16="http://schemas.microsoft.com/office/drawing/2014/main" id="{3F8B18E1-CBAD-03AA-53D5-3AEDCEA871E1}"/>
              </a:ext>
            </a:extLst>
          </p:cNvPr>
          <p:cNvSpPr>
            <a:spLocks noGrp="1"/>
          </p:cNvSpPr>
          <p:nvPr>
            <p:ph type="ftr" sz="quarter" idx="11"/>
          </p:nvPr>
        </p:nvSpPr>
        <p:spPr/>
        <p:txBody>
          <a:bodyPr/>
          <a:lstStyle/>
          <a:p>
            <a:pPr>
              <a:defRPr/>
            </a:pPr>
            <a:r>
              <a:rPr lang="fr-FR"/>
              <a:t>Clément Gransagne</a:t>
            </a:r>
          </a:p>
        </p:txBody>
      </p:sp>
      <p:sp>
        <p:nvSpPr>
          <p:cNvPr id="5" name="ZoneTexte 4">
            <a:extLst>
              <a:ext uri="{FF2B5EF4-FFF2-40B4-BE49-F238E27FC236}">
                <a16:creationId xmlns:a16="http://schemas.microsoft.com/office/drawing/2014/main" id="{BC28AA7C-6B2B-6C2B-CFCA-2CF92792865B}"/>
              </a:ext>
            </a:extLst>
          </p:cNvPr>
          <p:cNvSpPr txBox="1"/>
          <p:nvPr/>
        </p:nvSpPr>
        <p:spPr>
          <a:xfrm>
            <a:off x="343835" y="1229023"/>
            <a:ext cx="848778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GN/SIGNIA Audiométrie vocale dans le bruit  :</a:t>
            </a:r>
            <a:endParaRPr lang="fr-FR" sz="2400" dirty="0">
              <a:solidFill>
                <a:schemeClr val="accent5">
                  <a:lumMod val="60000"/>
                  <a:lumOff val="40000"/>
                </a:schemeClr>
              </a:solidFill>
            </a:endParaRPr>
          </a:p>
        </p:txBody>
      </p:sp>
      <p:grpSp>
        <p:nvGrpSpPr>
          <p:cNvPr id="7" name="Groupe 6">
            <a:extLst>
              <a:ext uri="{FF2B5EF4-FFF2-40B4-BE49-F238E27FC236}">
                <a16:creationId xmlns:a16="http://schemas.microsoft.com/office/drawing/2014/main" id="{820FD8C3-1155-8206-242E-3C570E56E367}"/>
              </a:ext>
            </a:extLst>
          </p:cNvPr>
          <p:cNvGrpSpPr/>
          <p:nvPr/>
        </p:nvGrpSpPr>
        <p:grpSpPr>
          <a:xfrm>
            <a:off x="628650" y="2017059"/>
            <a:ext cx="8083518" cy="4704416"/>
            <a:chOff x="0" y="0"/>
            <a:chExt cx="7256780" cy="4488815"/>
          </a:xfrm>
        </p:grpSpPr>
        <p:pic>
          <p:nvPicPr>
            <p:cNvPr id="10" name="Image 9">
              <a:extLst>
                <a:ext uri="{FF2B5EF4-FFF2-40B4-BE49-F238E27FC236}">
                  <a16:creationId xmlns:a16="http://schemas.microsoft.com/office/drawing/2014/main" id="{9F5FE059-7FDF-563B-5555-05154502B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256780" cy="4488815"/>
            </a:xfrm>
            <a:prstGeom prst="rect">
              <a:avLst/>
            </a:prstGeom>
          </p:spPr>
        </p:pic>
        <p:grpSp>
          <p:nvGrpSpPr>
            <p:cNvPr id="11" name="Groupe 10">
              <a:extLst>
                <a:ext uri="{FF2B5EF4-FFF2-40B4-BE49-F238E27FC236}">
                  <a16:creationId xmlns:a16="http://schemas.microsoft.com/office/drawing/2014/main" id="{E2597E04-492C-9305-8142-6046BCDB5CB6}"/>
                </a:ext>
              </a:extLst>
            </p:cNvPr>
            <p:cNvGrpSpPr/>
            <p:nvPr/>
          </p:nvGrpSpPr>
          <p:grpSpPr>
            <a:xfrm>
              <a:off x="4409954" y="4039565"/>
              <a:ext cx="1955647" cy="288913"/>
              <a:chOff x="0" y="0"/>
              <a:chExt cx="1955647" cy="288913"/>
            </a:xfrm>
          </p:grpSpPr>
          <p:sp>
            <p:nvSpPr>
              <p:cNvPr id="12" name="Zone de texte 28">
                <a:extLst>
                  <a:ext uri="{FF2B5EF4-FFF2-40B4-BE49-F238E27FC236}">
                    <a16:creationId xmlns:a16="http://schemas.microsoft.com/office/drawing/2014/main" id="{697470FE-346C-7BE1-E439-54005C2031D4}"/>
                  </a:ext>
                </a:extLst>
              </p:cNvPr>
              <p:cNvSpPr txBox="1"/>
              <p:nvPr/>
            </p:nvSpPr>
            <p:spPr>
              <a:xfrm>
                <a:off x="0" y="11574"/>
                <a:ext cx="277318" cy="277339"/>
              </a:xfrm>
              <a:prstGeom prst="rect">
                <a:avLst/>
              </a:prstGeom>
              <a:noFill/>
              <a:ln w="6350">
                <a:noFill/>
              </a:ln>
              <a:effectLst>
                <a:softEdge rad="0"/>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270510" algn="just">
                  <a:lnSpc>
                    <a:spcPct val="150000"/>
                  </a:lnSpc>
                  <a:spcAft>
                    <a:spcPts val="800"/>
                  </a:spcAft>
                </a:pPr>
                <a:r>
                  <a:rPr lang="fr-FR" sz="1200">
                    <a:effectLst/>
                    <a:latin typeface="Calibri" panose="020F0502020204030204" pitchFamily="34" charset="0"/>
                    <a:ea typeface="Calibri" panose="020F0502020204030204" pitchFamily="34" charset="0"/>
                  </a:rPr>
                  <a:t>1</a:t>
                </a:r>
                <a:endParaRPr lang="fr-FR" sz="1200">
                  <a:effectLst/>
                  <a:latin typeface="Times New Roman" panose="02020603050405020304" pitchFamily="18" charset="0"/>
                  <a:ea typeface="Calibri" panose="020F0502020204030204" pitchFamily="34" charset="0"/>
                </a:endParaRPr>
              </a:p>
            </p:txBody>
          </p:sp>
          <p:sp>
            <p:nvSpPr>
              <p:cNvPr id="13" name="Zone de texte 29">
                <a:extLst>
                  <a:ext uri="{FF2B5EF4-FFF2-40B4-BE49-F238E27FC236}">
                    <a16:creationId xmlns:a16="http://schemas.microsoft.com/office/drawing/2014/main" id="{C9A37B2D-27DD-8293-FA05-18EDD024D400}"/>
                  </a:ext>
                </a:extLst>
              </p:cNvPr>
              <p:cNvSpPr txBox="1"/>
              <p:nvPr/>
            </p:nvSpPr>
            <p:spPr>
              <a:xfrm>
                <a:off x="1678329" y="0"/>
                <a:ext cx="277318" cy="277339"/>
              </a:xfrm>
              <a:prstGeom prst="rect">
                <a:avLst/>
              </a:prstGeom>
              <a:noFill/>
              <a:ln w="6350">
                <a:noFill/>
              </a:ln>
              <a:effectLst>
                <a:softEdge rad="0"/>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270510" algn="just">
                  <a:lnSpc>
                    <a:spcPct val="150000"/>
                  </a:lnSpc>
                  <a:spcAft>
                    <a:spcPts val="800"/>
                  </a:spcAft>
                </a:pPr>
                <a:r>
                  <a:rPr lang="fr-FR" sz="1200">
                    <a:effectLst/>
                    <a:latin typeface="Calibri" panose="020F0502020204030204" pitchFamily="34" charset="0"/>
                    <a:ea typeface="Calibri" panose="020F0502020204030204" pitchFamily="34" charset="0"/>
                  </a:rPr>
                  <a:t>1</a:t>
                </a:r>
                <a:endParaRPr lang="fr-FR" sz="1200">
                  <a:effectLst/>
                  <a:latin typeface="Times New Roman" panose="02020603050405020304" pitchFamily="18" charset="0"/>
                  <a:ea typeface="Calibri" panose="020F0502020204030204" pitchFamily="34" charset="0"/>
                </a:endParaRPr>
              </a:p>
            </p:txBody>
          </p:sp>
        </p:grpSp>
      </p:grpSp>
    </p:spTree>
    <p:extLst>
      <p:ext uri="{BB962C8B-B14F-4D97-AF65-F5344CB8AC3E}">
        <p14:creationId xmlns:p14="http://schemas.microsoft.com/office/powerpoint/2010/main" val="20999939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51A0B960-1847-BFF8-5270-4338B77E4ACA}"/>
              </a:ext>
            </a:extLst>
          </p:cNvPr>
          <p:cNvSpPr>
            <a:spLocks noGrp="1" noChangeArrowheads="1"/>
          </p:cNvSpPr>
          <p:nvPr>
            <p:ph type="title"/>
          </p:nvPr>
        </p:nvSpPr>
        <p:spPr>
          <a:xfrm>
            <a:off x="929194" y="-52513"/>
            <a:ext cx="7886700" cy="1325563"/>
          </a:xfrm>
        </p:spPr>
        <p:txBody>
          <a:bodyPr/>
          <a:lstStyle/>
          <a:p>
            <a:pPr algn="r" eaLnBrk="1" hangingPunct="1"/>
            <a:r>
              <a:rPr lang="fr-FR" altLang="fr-FR" sz="3200" u="sng" dirty="0">
                <a:solidFill>
                  <a:srgbClr val="3576B1"/>
                </a:solidFill>
              </a:rPr>
              <a:t>Annexes</a:t>
            </a:r>
          </a:p>
        </p:txBody>
      </p:sp>
      <p:sp>
        <p:nvSpPr>
          <p:cNvPr id="9" name="ZoneTexte 8">
            <a:extLst>
              <a:ext uri="{FF2B5EF4-FFF2-40B4-BE49-F238E27FC236}">
                <a16:creationId xmlns:a16="http://schemas.microsoft.com/office/drawing/2014/main" id="{B0668C53-D118-E704-F646-569E854FE072}"/>
              </a:ext>
            </a:extLst>
          </p:cNvPr>
          <p:cNvSpPr txBox="1"/>
          <p:nvPr/>
        </p:nvSpPr>
        <p:spPr>
          <a:xfrm>
            <a:off x="328106" y="1260827"/>
            <a:ext cx="848778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entre marque APHAB: </a:t>
            </a:r>
            <a:endParaRPr lang="fr-FR" sz="2400" dirty="0">
              <a:solidFill>
                <a:schemeClr val="accent5">
                  <a:lumMod val="60000"/>
                  <a:lumOff val="40000"/>
                </a:schemeClr>
              </a:solidFill>
            </a:endParaRPr>
          </a:p>
        </p:txBody>
      </p:sp>
      <p:pic>
        <p:nvPicPr>
          <p:cNvPr id="3" name="Image 2">
            <a:extLst>
              <a:ext uri="{FF2B5EF4-FFF2-40B4-BE49-F238E27FC236}">
                <a16:creationId xmlns:a16="http://schemas.microsoft.com/office/drawing/2014/main" id="{DB94460C-5F44-F63C-C688-ED4041337354}"/>
              </a:ext>
            </a:extLst>
          </p:cNvPr>
          <p:cNvPicPr>
            <a:picLocks noChangeAspect="1"/>
          </p:cNvPicPr>
          <p:nvPr/>
        </p:nvPicPr>
        <p:blipFill>
          <a:blip r:embed="rId2"/>
          <a:stretch>
            <a:fillRect/>
          </a:stretch>
        </p:blipFill>
        <p:spPr>
          <a:xfrm>
            <a:off x="0" y="2569730"/>
            <a:ext cx="9144000" cy="2565779"/>
          </a:xfrm>
          <a:prstGeom prst="rect">
            <a:avLst/>
          </a:prstGeom>
        </p:spPr>
      </p:pic>
    </p:spTree>
    <p:extLst>
      <p:ext uri="{BB962C8B-B14F-4D97-AF65-F5344CB8AC3E}">
        <p14:creationId xmlns:p14="http://schemas.microsoft.com/office/powerpoint/2010/main" val="1918534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9654E286-3B10-94C2-0A39-E4F0A91E6E3D}"/>
              </a:ext>
            </a:extLst>
          </p:cNvPr>
          <p:cNvSpPr txBox="1"/>
          <p:nvPr/>
        </p:nvSpPr>
        <p:spPr>
          <a:xfrm>
            <a:off x="302809" y="1188003"/>
            <a:ext cx="848778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entre marque Audiométrie vocal dans le calme : </a:t>
            </a:r>
            <a:endParaRPr lang="fr-FR" sz="2400" dirty="0">
              <a:solidFill>
                <a:schemeClr val="accent5">
                  <a:lumMod val="60000"/>
                  <a:lumOff val="40000"/>
                </a:schemeClr>
              </a:solidFill>
            </a:endParaRPr>
          </a:p>
        </p:txBody>
      </p:sp>
      <p:sp>
        <p:nvSpPr>
          <p:cNvPr id="8" name="Titre 1">
            <a:extLst>
              <a:ext uri="{FF2B5EF4-FFF2-40B4-BE49-F238E27FC236}">
                <a16:creationId xmlns:a16="http://schemas.microsoft.com/office/drawing/2014/main" id="{9017613C-2D13-7962-3C63-32FE60E78B54}"/>
              </a:ext>
            </a:extLst>
          </p:cNvPr>
          <p:cNvSpPr>
            <a:spLocks noGrp="1" noChangeArrowheads="1"/>
          </p:cNvSpPr>
          <p:nvPr>
            <p:ph type="title"/>
          </p:nvPr>
        </p:nvSpPr>
        <p:spPr>
          <a:xfrm>
            <a:off x="929194" y="-210726"/>
            <a:ext cx="7886700" cy="1325563"/>
          </a:xfrm>
        </p:spPr>
        <p:txBody>
          <a:bodyPr/>
          <a:lstStyle/>
          <a:p>
            <a:pPr algn="r" eaLnBrk="1" hangingPunct="1"/>
            <a:r>
              <a:rPr lang="fr-FR" altLang="fr-FR" sz="3200" u="sng" dirty="0">
                <a:solidFill>
                  <a:srgbClr val="3576B1"/>
                </a:solidFill>
              </a:rPr>
              <a:t>Annexes</a:t>
            </a:r>
          </a:p>
        </p:txBody>
      </p:sp>
      <p:pic>
        <p:nvPicPr>
          <p:cNvPr id="12" name="Image 11">
            <a:extLst>
              <a:ext uri="{FF2B5EF4-FFF2-40B4-BE49-F238E27FC236}">
                <a16:creationId xmlns:a16="http://schemas.microsoft.com/office/drawing/2014/main" id="{07027C6D-B7D6-C8C0-F679-2E4C0F550CA2}"/>
              </a:ext>
            </a:extLst>
          </p:cNvPr>
          <p:cNvPicPr>
            <a:picLocks noChangeAspect="1"/>
          </p:cNvPicPr>
          <p:nvPr/>
        </p:nvPicPr>
        <p:blipFill>
          <a:blip r:embed="rId2"/>
          <a:stretch>
            <a:fillRect/>
          </a:stretch>
        </p:blipFill>
        <p:spPr>
          <a:xfrm>
            <a:off x="0" y="2038037"/>
            <a:ext cx="9144000" cy="2781926"/>
          </a:xfrm>
          <a:prstGeom prst="rect">
            <a:avLst/>
          </a:prstGeom>
        </p:spPr>
      </p:pic>
    </p:spTree>
    <p:extLst>
      <p:ext uri="{BB962C8B-B14F-4D97-AF65-F5344CB8AC3E}">
        <p14:creationId xmlns:p14="http://schemas.microsoft.com/office/powerpoint/2010/main" val="13547902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68B718F3-3285-CC25-5BB5-69BFBCE885E7}"/>
              </a:ext>
            </a:extLst>
          </p:cNvPr>
          <p:cNvSpPr txBox="1"/>
          <p:nvPr/>
        </p:nvSpPr>
        <p:spPr>
          <a:xfrm>
            <a:off x="328106" y="1107793"/>
            <a:ext cx="8487788" cy="461665"/>
          </a:xfrm>
          <a:prstGeom prst="rect">
            <a:avLst/>
          </a:prstGeom>
          <a:noFill/>
        </p:spPr>
        <p:txBody>
          <a:bodyPr wrap="square" rtlCol="0">
            <a:spAutoFit/>
          </a:bodyPr>
          <a:lstStyle/>
          <a:p>
            <a:r>
              <a:rPr lang="fr-FR" altLang="fr-FR" sz="2400" u="sng" dirty="0">
                <a:solidFill>
                  <a:schemeClr val="accent5">
                    <a:lumMod val="60000"/>
                    <a:lumOff val="40000"/>
                  </a:schemeClr>
                </a:solidFill>
              </a:rPr>
              <a:t>Comparaison entre marque Audiométrie vocal dans le Bruit : </a:t>
            </a:r>
            <a:endParaRPr lang="fr-FR" sz="2400" dirty="0">
              <a:solidFill>
                <a:schemeClr val="accent5">
                  <a:lumMod val="60000"/>
                  <a:lumOff val="40000"/>
                </a:schemeClr>
              </a:solidFill>
            </a:endParaRPr>
          </a:p>
        </p:txBody>
      </p:sp>
      <p:sp>
        <p:nvSpPr>
          <p:cNvPr id="8" name="Titre 1">
            <a:extLst>
              <a:ext uri="{FF2B5EF4-FFF2-40B4-BE49-F238E27FC236}">
                <a16:creationId xmlns:a16="http://schemas.microsoft.com/office/drawing/2014/main" id="{176728A8-55E3-2808-7B42-6B8EA622AD93}"/>
              </a:ext>
            </a:extLst>
          </p:cNvPr>
          <p:cNvSpPr>
            <a:spLocks noGrp="1" noChangeArrowheads="1"/>
          </p:cNvSpPr>
          <p:nvPr>
            <p:ph type="title"/>
          </p:nvPr>
        </p:nvSpPr>
        <p:spPr>
          <a:xfrm>
            <a:off x="929194" y="-210726"/>
            <a:ext cx="7886700" cy="1325563"/>
          </a:xfrm>
        </p:spPr>
        <p:txBody>
          <a:bodyPr/>
          <a:lstStyle/>
          <a:p>
            <a:pPr algn="r" eaLnBrk="1" hangingPunct="1"/>
            <a:r>
              <a:rPr lang="fr-FR" altLang="fr-FR" sz="3200" u="sng" dirty="0">
                <a:solidFill>
                  <a:srgbClr val="3576B1"/>
                </a:solidFill>
              </a:rPr>
              <a:t>Annexes</a:t>
            </a:r>
          </a:p>
        </p:txBody>
      </p:sp>
      <p:pic>
        <p:nvPicPr>
          <p:cNvPr id="11" name="Image 10">
            <a:extLst>
              <a:ext uri="{FF2B5EF4-FFF2-40B4-BE49-F238E27FC236}">
                <a16:creationId xmlns:a16="http://schemas.microsoft.com/office/drawing/2014/main" id="{E4EBA1BC-C006-FF5E-A3E1-4C623935B5BD}"/>
              </a:ext>
            </a:extLst>
          </p:cNvPr>
          <p:cNvPicPr>
            <a:picLocks noChangeAspect="1"/>
          </p:cNvPicPr>
          <p:nvPr/>
        </p:nvPicPr>
        <p:blipFill>
          <a:blip r:embed="rId2"/>
          <a:stretch>
            <a:fillRect/>
          </a:stretch>
        </p:blipFill>
        <p:spPr>
          <a:xfrm>
            <a:off x="0" y="2647194"/>
            <a:ext cx="9144000" cy="2585590"/>
          </a:xfrm>
          <a:prstGeom prst="rect">
            <a:avLst/>
          </a:prstGeom>
        </p:spPr>
      </p:pic>
    </p:spTree>
    <p:extLst>
      <p:ext uri="{BB962C8B-B14F-4D97-AF65-F5344CB8AC3E}">
        <p14:creationId xmlns:p14="http://schemas.microsoft.com/office/powerpoint/2010/main" val="3069870251"/>
      </p:ext>
    </p:extLst>
  </p:cSld>
  <p:clrMapOvr>
    <a:masterClrMapping/>
  </p:clrMapOvr>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apo soutnance" id="{B64AA045-CB3F-364A-9A9A-B7C78708ACDA}" vid="{0BD62E4C-2BA4-8649-9A39-56E847F19913}"/>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Thème Office</Template>
  <TotalTime>1</TotalTime>
  <Words>1632</Words>
  <Application>Microsoft Macintosh PowerPoint</Application>
  <PresentationFormat>Affichage à l'écran (4:3)</PresentationFormat>
  <Paragraphs>153</Paragraphs>
  <Slides>23</Slides>
  <Notes>8</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23</vt:i4>
      </vt:variant>
    </vt:vector>
  </HeadingPairs>
  <TitlesOfParts>
    <vt:vector size="29" baseType="lpstr">
      <vt:lpstr>Arial</vt:lpstr>
      <vt:lpstr>Calibri</vt:lpstr>
      <vt:lpstr>Calibri Light</vt:lpstr>
      <vt:lpstr>Times New Roman</vt:lpstr>
      <vt:lpstr>Wingdings</vt:lpstr>
      <vt:lpstr>Thème Office</vt:lpstr>
      <vt:lpstr>Présentation PowerPoint</vt:lpstr>
      <vt:lpstr>Plan</vt:lpstr>
      <vt:lpstr>Introduction</vt:lpstr>
      <vt:lpstr>Matériels &amp; Méthodes</vt:lpstr>
      <vt:lpstr>Matériels &amp; Méthodes</vt:lpstr>
      <vt:lpstr>Présentation PowerPoint</vt:lpstr>
      <vt:lpstr>Présentation PowerPoint</vt:lpstr>
      <vt:lpstr>Présentation PowerPoint</vt:lpstr>
      <vt:lpstr>Présentation PowerPoint</vt:lpstr>
      <vt:lpstr>Présentation PowerPoint</vt:lpstr>
      <vt:lpstr>Présentation PowerPoint</vt:lpstr>
      <vt:lpstr>Discussion </vt:lpstr>
      <vt:lpstr>Conclusion</vt:lpstr>
      <vt:lpstr>Présentation PowerPoint</vt:lpstr>
      <vt:lpstr>Présentation PowerPoint</vt:lpstr>
      <vt:lpstr>Présentation PowerPoint</vt:lpstr>
      <vt:lpstr>Annexes</vt:lpstr>
      <vt:lpstr>Annexes</vt:lpstr>
      <vt:lpstr>Annexes</vt:lpstr>
      <vt:lpstr>Annexes</vt:lpstr>
      <vt:lpstr>Annexes</vt:lpstr>
      <vt:lpstr>Annexes</vt:lpstr>
      <vt:lpstr>Annexes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Nicolas Vannson</dc:creator>
  <cp:lastModifiedBy>Nicolas Vannson</cp:lastModifiedBy>
  <cp:revision>1</cp:revision>
  <cp:lastPrinted>2022-09-01T17:20:25Z</cp:lastPrinted>
  <dcterms:created xsi:type="dcterms:W3CDTF">2025-07-22T10:17:01Z</dcterms:created>
  <dcterms:modified xsi:type="dcterms:W3CDTF">2025-07-22T10:18:36Z</dcterms:modified>
</cp:coreProperties>
</file>