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</p:sldIdLst>
  <p:sldSz cy="5143500" cx="9144000"/>
  <p:notesSz cx="6858000" cy="9144000"/>
  <p:embeddedFontLst>
    <p:embeddedFont>
      <p:font typeface="Helvetica Neue"/>
      <p:regular r:id="rId24"/>
      <p:bold r:id="rId25"/>
      <p:italic r:id="rId26"/>
      <p:boldItalic r:id="rId27"/>
    </p:embeddedFont>
    <p:embeddedFont>
      <p:font typeface="Carlito"/>
      <p:regular r:id="rId28"/>
      <p:bold r:id="rId29"/>
      <p:italic r:id="rId30"/>
      <p:boldItalic r:id="rId3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32" roundtripDataSignature="AMtx7mhEmwsJJRoHNTIcKV8ss5QD1CwUb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font" Target="fonts/HelveticaNeue-regular.fntdata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font" Target="fonts/HelveticaNeue-italic.fntdata"/><Relationship Id="rId25" Type="http://schemas.openxmlformats.org/officeDocument/2006/relationships/font" Target="fonts/HelveticaNeue-bold.fntdata"/><Relationship Id="rId28" Type="http://schemas.openxmlformats.org/officeDocument/2006/relationships/font" Target="fonts/Carlito-regular.fntdata"/><Relationship Id="rId27" Type="http://schemas.openxmlformats.org/officeDocument/2006/relationships/font" Target="fonts/HelveticaNeue-boldItalic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font" Target="fonts/Carlito-bold.fntdata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font" Target="fonts/Carlito-boldItalic.fntdata"/><Relationship Id="rId30" Type="http://schemas.openxmlformats.org/officeDocument/2006/relationships/font" Target="fonts/Carlito-italic.fntdata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32" Type="http://customschemas.google.com/relationships/presentationmetadata" Target="metadata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40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40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40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40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40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40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40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40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40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" name="Google Shape;13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2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" name="Google Shape;22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g3650dd18025_1_14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" name="Google Shape;30;g3650dd18025_1_1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" name="Google Shape;38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g3650dd18025_1_4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" name="Google Shape;47;g3650dd18025_1_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5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6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" name="Google Shape;65;p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7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8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" name="Google Shape;83;p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9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1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1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2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1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37a818e094b_0_69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g37a818e094b_0_6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37a818e094b_0_29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g37a818e094b_0_2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1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4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p1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37f336a2212_0_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g37f336a2212_0_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7a50a695dc_0_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9" name="Google Shape;179;g37a50a695dc_0_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fault" type="tx">
  <p:cSld name="TITLE_AND_BODY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8"/>
          <p:cNvSpPr txBox="1"/>
          <p:nvPr>
            <p:ph idx="12" type="sldNum"/>
          </p:nvPr>
        </p:nvSpPr>
        <p:spPr>
          <a:xfrm>
            <a:off x="8256726" y="4811070"/>
            <a:ext cx="2586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>
                <a:solidFill>
                  <a:srgbClr val="898989"/>
                </a:solidFill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>
                <a:solidFill>
                  <a:srgbClr val="898989"/>
                </a:solidFill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>
                <a:solidFill>
                  <a:srgbClr val="898989"/>
                </a:solidFill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>
                <a:solidFill>
                  <a:srgbClr val="898989"/>
                </a:solidFill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>
                <a:solidFill>
                  <a:srgbClr val="898989"/>
                </a:solidFill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>
                <a:solidFill>
                  <a:srgbClr val="898989"/>
                </a:solidFill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>
                <a:solidFill>
                  <a:srgbClr val="898989"/>
                </a:solidFill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>
                <a:solidFill>
                  <a:srgbClr val="898989"/>
                </a:solidFill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>
                <a:solidFill>
                  <a:srgbClr val="898989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7"/>
          <p:cNvSpPr txBox="1"/>
          <p:nvPr>
            <p:ph type="title"/>
          </p:nvPr>
        </p:nvSpPr>
        <p:spPr>
          <a:xfrm>
            <a:off x="457200" y="69056"/>
            <a:ext cx="8229600" cy="113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b="0" i="0" sz="4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b="0" i="0" sz="4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b="0" i="0" sz="4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b="0" i="0" sz="4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b="0" i="0" sz="4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b="0" i="0" sz="4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b="0" i="0" sz="4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b="0" i="0" sz="4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b="0" i="0" sz="4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p17"/>
          <p:cNvSpPr txBox="1"/>
          <p:nvPr>
            <p:ph idx="1" type="body"/>
          </p:nvPr>
        </p:nvSpPr>
        <p:spPr>
          <a:xfrm>
            <a:off x="457200" y="1200150"/>
            <a:ext cx="8229600" cy="394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406400" lvl="2" marL="1371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406400" lvl="3" marL="18288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406400" lvl="4" marL="22860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406400" lvl="5" marL="2743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406400" lvl="6" marL="32004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406400" lvl="7" marL="3657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406400" lvl="8" marL="41148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7"/>
          <p:cNvSpPr txBox="1"/>
          <p:nvPr>
            <p:ph idx="12" type="sldNum"/>
          </p:nvPr>
        </p:nvSpPr>
        <p:spPr>
          <a:xfrm>
            <a:off x="8256726" y="4811070"/>
            <a:ext cx="2586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7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2.png"/><Relationship Id="rId4" Type="http://schemas.openxmlformats.org/officeDocument/2006/relationships/image" Target="../media/image11.png"/><Relationship Id="rId5" Type="http://schemas.openxmlformats.org/officeDocument/2006/relationships/image" Target="../media/image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0.png"/><Relationship Id="rId4" Type="http://schemas.openxmlformats.org/officeDocument/2006/relationships/image" Target="../media/image18.png"/><Relationship Id="rId5" Type="http://schemas.openxmlformats.org/officeDocument/2006/relationships/image" Target="../media/image16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1"/>
          <p:cNvSpPr txBox="1"/>
          <p:nvPr/>
        </p:nvSpPr>
        <p:spPr>
          <a:xfrm>
            <a:off x="-11403" y="1867529"/>
            <a:ext cx="9166800" cy="83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71C2E"/>
              </a:buClr>
              <a:buSzPts val="2800"/>
              <a:buFont typeface="Calibri"/>
              <a:buNone/>
            </a:pPr>
            <a:r>
              <a:rPr b="0" i="0" lang="en-US" sz="2400" u="none" cap="none" strike="noStrike">
                <a:solidFill>
                  <a:srgbClr val="B71C2E"/>
                </a:solidFill>
                <a:latin typeface="Calibri"/>
                <a:ea typeface="Calibri"/>
                <a:cs typeface="Calibri"/>
                <a:sym typeface="Calibri"/>
              </a:rPr>
              <a:t>Investigation de la localisation spatiale virtuelle chez l</a:t>
            </a:r>
            <a:r>
              <a:rPr lang="en-US" sz="2400">
                <a:solidFill>
                  <a:srgbClr val="B71C2E"/>
                </a:solidFill>
                <a:latin typeface="Calibri"/>
                <a:ea typeface="Calibri"/>
                <a:cs typeface="Calibri"/>
                <a:sym typeface="Calibri"/>
              </a:rPr>
              <a:t>e</a:t>
            </a:r>
            <a:r>
              <a:rPr b="0" i="0" lang="en-US" sz="2400" u="none" cap="none" strike="noStrike">
                <a:solidFill>
                  <a:srgbClr val="B71C2E"/>
                </a:solidFill>
                <a:latin typeface="Calibri"/>
                <a:ea typeface="Calibri"/>
                <a:cs typeface="Calibri"/>
                <a:sym typeface="Calibri"/>
              </a:rPr>
              <a:t> patient malentendant appareillé : impact d’une amplification spécifique</a:t>
            </a:r>
            <a:endParaRPr sz="2400"/>
          </a:p>
        </p:txBody>
      </p:sp>
      <p:sp>
        <p:nvSpPr>
          <p:cNvPr id="16" name="Google Shape;16;p1"/>
          <p:cNvSpPr txBox="1"/>
          <p:nvPr/>
        </p:nvSpPr>
        <p:spPr>
          <a:xfrm>
            <a:off x="2459255" y="2883693"/>
            <a:ext cx="42255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</a:pPr>
            <a:r>
              <a:rPr b="0" i="0" lang="en-US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Soutenance de mémoire en vue de l’obtention du </a:t>
            </a:r>
            <a:br>
              <a:rPr b="0" i="0" lang="en-US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en-US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DIPLÔME D’ETAT D’AUDIOPROTHESISTE</a:t>
            </a:r>
            <a:endParaRPr/>
          </a:p>
        </p:txBody>
      </p:sp>
      <p:sp>
        <p:nvSpPr>
          <p:cNvPr id="17" name="Google Shape;17;p1"/>
          <p:cNvSpPr txBox="1"/>
          <p:nvPr/>
        </p:nvSpPr>
        <p:spPr>
          <a:xfrm>
            <a:off x="2331719" y="3534965"/>
            <a:ext cx="44805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</a:pPr>
            <a:r>
              <a:rPr b="0" i="1" lang="en-US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Malone Baldy</a:t>
            </a:r>
            <a:br>
              <a:rPr b="0" i="1" lang="en-US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en-US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Supervision</a:t>
            </a:r>
            <a:endParaRPr b="0" i="0" u="none" cap="none" strike="noStrike">
              <a:solidFill>
                <a:srgbClr val="000000"/>
              </a:solidFill>
              <a:latin typeface="Carlito"/>
              <a:ea typeface="Carlito"/>
              <a:cs typeface="Carlito"/>
              <a:sym typeface="Carlito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</a:pPr>
            <a:r>
              <a:rPr b="0" i="0" lang="en-US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Dr Nicolas Vannson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</a:pPr>
            <a:r>
              <a:rPr b="0" i="1" lang="en-US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Le 26 septembre 2025</a:t>
            </a:r>
            <a:endParaRPr/>
          </a:p>
        </p:txBody>
      </p:sp>
      <p:pic>
        <p:nvPicPr>
          <p:cNvPr descr="Une image contenant dessinDescription générée automatiquement" id="18" name="Google Shape;18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054850" y="398859"/>
            <a:ext cx="1002506" cy="113585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9" name="Google Shape;19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6100" y="546496"/>
            <a:ext cx="2518172" cy="8084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"/>
          <p:cNvSpPr txBox="1"/>
          <p:nvPr>
            <p:ph idx="4294967295"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marR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r>
              <a:rPr lang="en-US" sz="2800"/>
              <a:t>Introduction</a:t>
            </a:r>
            <a:endParaRPr/>
          </a:p>
        </p:txBody>
      </p:sp>
      <p:sp>
        <p:nvSpPr>
          <p:cNvPr id="25" name="Google Shape;25;p2"/>
          <p:cNvSpPr txBox="1"/>
          <p:nvPr/>
        </p:nvSpPr>
        <p:spPr>
          <a:xfrm>
            <a:off x="3074669" y="4811070"/>
            <a:ext cx="29946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rPr>
              <a:t>Malone Baldy - 26 septembre 2025</a:t>
            </a:r>
            <a:endParaRPr/>
          </a:p>
        </p:txBody>
      </p:sp>
      <p:sp>
        <p:nvSpPr>
          <p:cNvPr id="26" name="Google Shape;26;p2"/>
          <p:cNvSpPr txBox="1"/>
          <p:nvPr/>
        </p:nvSpPr>
        <p:spPr>
          <a:xfrm>
            <a:off x="204000" y="1268050"/>
            <a:ext cx="8838000" cy="354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Font typeface="Calibri"/>
              <a:buChar char="●"/>
            </a:pPr>
            <a:r>
              <a:rPr lang="en-US" sz="1900">
                <a:latin typeface="Calibri"/>
                <a:ea typeface="Calibri"/>
                <a:cs typeface="Calibri"/>
                <a:sym typeface="Calibri"/>
              </a:rPr>
              <a:t>Utilisation de l’audio 3D dans les jeux vidéo renforce l’immersion et l’expérience utilisateur </a:t>
            </a:r>
            <a:r>
              <a:rPr i="1" lang="en-US" sz="1500">
                <a:latin typeface="Calibri"/>
                <a:ea typeface="Calibri"/>
                <a:cs typeface="Calibri"/>
                <a:sym typeface="Calibri"/>
              </a:rPr>
              <a:t>(</a:t>
            </a:r>
            <a:r>
              <a:rPr i="1" lang="en-US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James Broderick et al., 2018; Semionov &amp; McGregor, 2020)</a:t>
            </a:r>
            <a:endParaRPr i="1"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Font typeface="Calibri"/>
              <a:buChar char="●"/>
            </a:pPr>
            <a:r>
              <a:rPr lang="en-US" sz="1900">
                <a:latin typeface="Calibri"/>
                <a:ea typeface="Calibri"/>
                <a:cs typeface="Calibri"/>
                <a:sym typeface="Calibri"/>
              </a:rPr>
              <a:t>Audio 3D se base sur la localisation spatiale </a:t>
            </a:r>
            <a:r>
              <a:rPr lang="en-US" sz="1500">
                <a:latin typeface="Calibri"/>
                <a:ea typeface="Calibri"/>
                <a:cs typeface="Calibri"/>
                <a:sym typeface="Calibri"/>
              </a:rPr>
              <a:t>(</a:t>
            </a:r>
            <a:r>
              <a:rPr i="1" lang="en-US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Carlini et al., 2024; Rafaely et al., 2022</a:t>
            </a:r>
            <a:r>
              <a:rPr lang="en-US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Font typeface="Calibri"/>
              <a:buChar char="●"/>
            </a:pPr>
            <a:r>
              <a:rPr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Localisation spatiale  ILD/ITD/HRTF </a:t>
            </a:r>
            <a:r>
              <a:rPr lang="en-US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</a:t>
            </a:r>
            <a:r>
              <a:rPr i="1" lang="en-US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Risoud et al., 2018;</a:t>
            </a:r>
            <a:r>
              <a:rPr i="1" lang="en-US" sz="1500">
                <a:solidFill>
                  <a:schemeClr val="dk1"/>
                </a:solidFill>
              </a:rPr>
              <a:t> </a:t>
            </a:r>
            <a:r>
              <a:rPr i="1" lang="en-US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Carlini et al., 2024; </a:t>
            </a:r>
            <a:r>
              <a:rPr i="1" lang="en-US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Begault, 2000</a:t>
            </a:r>
            <a:r>
              <a:rPr lang="en-US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Font typeface="Calibri"/>
              <a:buChar char="●"/>
            </a:pPr>
            <a:r>
              <a:rPr lang="en-US" sz="1900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Néanmoins</a:t>
            </a:r>
            <a:r>
              <a:rPr lang="en-US" sz="1900">
                <a:latin typeface="Calibri"/>
                <a:ea typeface="Calibri"/>
                <a:cs typeface="Calibri"/>
                <a:sym typeface="Calibri"/>
              </a:rPr>
              <a:t> Surdité et réhabilitation </a:t>
            </a:r>
            <a:r>
              <a:rPr lang="en-US" sz="1500">
                <a:latin typeface="Calibri"/>
                <a:ea typeface="Calibri"/>
                <a:cs typeface="Calibri"/>
                <a:sym typeface="Calibri"/>
              </a:rPr>
              <a:t>(</a:t>
            </a:r>
            <a:r>
              <a:rPr i="1" lang="en-US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Brimijoin et al., 2014; Drennan et al., 2005; Baumgartner et al., 2016</a:t>
            </a:r>
            <a:r>
              <a:rPr lang="en-US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Font typeface="Calibri"/>
              <a:buChar char="●"/>
            </a:pPr>
            <a:r>
              <a:rPr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Effets limités de la </a:t>
            </a:r>
            <a:r>
              <a:rPr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réhabilitation</a:t>
            </a:r>
            <a:r>
              <a:rPr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des HRTF </a:t>
            </a:r>
            <a:r>
              <a:rPr lang="en-US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</a:t>
            </a:r>
            <a:r>
              <a:rPr i="1" lang="en-US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Kumar et al., 2024</a:t>
            </a:r>
            <a:r>
              <a:rPr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rgbClr val="081F5C"/>
              </a:buClr>
              <a:buSzPts val="1900"/>
              <a:buFont typeface="Calibri"/>
              <a:buChar char="●"/>
            </a:pPr>
            <a:r>
              <a:rPr lang="en-US" sz="1900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Toutefois </a:t>
            </a:r>
            <a:r>
              <a:rPr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légère</a:t>
            </a:r>
            <a:r>
              <a:rPr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amélioration sur le champ frontal</a:t>
            </a:r>
            <a:r>
              <a:rPr lang="en-US" sz="1900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i="1" lang="en-US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Dubois et al., 2021</a:t>
            </a:r>
            <a:r>
              <a:rPr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7" name="Google Shape;27;p2"/>
          <p:cNvCxnSpPr/>
          <p:nvPr/>
        </p:nvCxnSpPr>
        <p:spPr>
          <a:xfrm flipH="1" rot="10800000">
            <a:off x="785250" y="1100475"/>
            <a:ext cx="7675500" cy="279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end="10" st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g3650dd18025_1_14"/>
          <p:cNvSpPr txBox="1"/>
          <p:nvPr>
            <p:ph idx="4294967295"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marR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r>
              <a:rPr lang="en-US" sz="2800"/>
              <a:t>Introduction</a:t>
            </a:r>
            <a:endParaRPr/>
          </a:p>
        </p:txBody>
      </p:sp>
      <p:sp>
        <p:nvSpPr>
          <p:cNvPr id="33" name="Google Shape;33;g3650dd18025_1_14"/>
          <p:cNvSpPr txBox="1"/>
          <p:nvPr/>
        </p:nvSpPr>
        <p:spPr>
          <a:xfrm>
            <a:off x="3074669" y="4811070"/>
            <a:ext cx="29946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rPr>
              <a:t>Malone Baldy - 26 septembre 2025</a:t>
            </a:r>
            <a:endParaRPr/>
          </a:p>
        </p:txBody>
      </p:sp>
      <p:sp>
        <p:nvSpPr>
          <p:cNvPr id="34" name="Google Shape;34;g3650dd18025_1_14"/>
          <p:cNvSpPr txBox="1"/>
          <p:nvPr/>
        </p:nvSpPr>
        <p:spPr>
          <a:xfrm>
            <a:off x="371850" y="1971450"/>
            <a:ext cx="8400300" cy="255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latin typeface="Calibri"/>
                <a:ea typeface="Calibri"/>
                <a:cs typeface="Calibri"/>
                <a:sym typeface="Calibri"/>
              </a:rPr>
              <a:t>Problématique : </a:t>
            </a: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L’ajout d’une </a:t>
            </a:r>
            <a:r>
              <a:rPr lang="en-US" sz="2200">
                <a:solidFill>
                  <a:srgbClr val="B71C2E"/>
                </a:solidFill>
                <a:latin typeface="Calibri"/>
                <a:ea typeface="Calibri"/>
                <a:cs typeface="Calibri"/>
                <a:sym typeface="Calibri"/>
              </a:rPr>
              <a:t>sur-amplification</a:t>
            </a: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sur une bande de fréquence spécifique améliore t’elle la localisation spatiale virtuelle à 360° chez le patient appareillé malentendant ?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Hypothèse : </a:t>
            </a:r>
            <a:r>
              <a:rPr lang="en-US" sz="2200">
                <a:solidFill>
                  <a:srgbClr val="B71C2E"/>
                </a:solidFill>
                <a:latin typeface="Calibri"/>
                <a:ea typeface="Calibri"/>
                <a:cs typeface="Calibri"/>
                <a:sym typeface="Calibri"/>
              </a:rPr>
              <a:t>sur-amplification</a:t>
            </a: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&gt; amplification classique (score de localisation spatiale)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rgbClr val="B71C2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5" name="Google Shape;35;g3650dd18025_1_14"/>
          <p:cNvCxnSpPr/>
          <p:nvPr/>
        </p:nvCxnSpPr>
        <p:spPr>
          <a:xfrm flipH="1" rot="10800000">
            <a:off x="785250" y="1100475"/>
            <a:ext cx="7675500" cy="279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3"/>
          <p:cNvSpPr txBox="1"/>
          <p:nvPr>
            <p:ph idx="4294967295"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marR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r>
              <a:rPr lang="en-US" sz="2800"/>
              <a:t>Matériels &amp; Méthodes</a:t>
            </a:r>
            <a:endParaRPr/>
          </a:p>
        </p:txBody>
      </p:sp>
      <p:sp>
        <p:nvSpPr>
          <p:cNvPr id="41" name="Google Shape;41;p3"/>
          <p:cNvSpPr txBox="1"/>
          <p:nvPr/>
        </p:nvSpPr>
        <p:spPr>
          <a:xfrm>
            <a:off x="3074669" y="4811070"/>
            <a:ext cx="29946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rPr>
              <a:t>Malone Baldy - 26 septembre 2025</a:t>
            </a:r>
            <a:endParaRPr/>
          </a:p>
        </p:txBody>
      </p:sp>
      <p:sp>
        <p:nvSpPr>
          <p:cNvPr id="42" name="Google Shape;42;p3"/>
          <p:cNvSpPr txBox="1"/>
          <p:nvPr/>
        </p:nvSpPr>
        <p:spPr>
          <a:xfrm>
            <a:off x="265700" y="1314202"/>
            <a:ext cx="7332600" cy="353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Calibri"/>
              <a:buChar char="●"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38 sujets dont 15 femmes et 23 hommes </a:t>
            </a: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âgés</a:t>
            </a: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 de</a:t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45 à 85 ans</a:t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Calibri"/>
              <a:buChar char="●"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RIC Charge&amp;Go 7X Signia</a:t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Calibri"/>
              <a:buChar char="●"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Embout sur-mesure type fond de conque en pâte </a:t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à empreinte</a:t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Calibri"/>
              <a:buChar char="●"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P1 : amplification classique (pré-réglage fabricant)</a:t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P2 :</a:t>
            </a:r>
            <a:r>
              <a:rPr lang="en-US" sz="1800">
                <a:solidFill>
                  <a:srgbClr val="B71C2E"/>
                </a:solidFill>
                <a:latin typeface="Calibri"/>
                <a:ea typeface="Calibri"/>
                <a:cs typeface="Calibri"/>
                <a:sym typeface="Calibri"/>
              </a:rPr>
              <a:t> s</a:t>
            </a:r>
            <a:r>
              <a:rPr lang="en-US" sz="1800">
                <a:solidFill>
                  <a:srgbClr val="B71C2E"/>
                </a:solidFill>
                <a:latin typeface="Calibri"/>
                <a:ea typeface="Calibri"/>
                <a:cs typeface="Calibri"/>
                <a:sym typeface="Calibri"/>
              </a:rPr>
              <a:t>ur-amplification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de 6 dB sur la bande 1700 Hz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jusqu'à la fin de bande</a:t>
            </a: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" name="Google Shape;43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87925" y="1383450"/>
            <a:ext cx="2927426" cy="292742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4" name="Google Shape;44;p3"/>
          <p:cNvCxnSpPr/>
          <p:nvPr/>
        </p:nvCxnSpPr>
        <p:spPr>
          <a:xfrm flipH="1" rot="10800000">
            <a:off x="785250" y="1100475"/>
            <a:ext cx="7675500" cy="279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3650dd18025_1_4"/>
          <p:cNvSpPr txBox="1"/>
          <p:nvPr>
            <p:ph idx="4294967295"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marR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r>
              <a:rPr lang="en-US" sz="2800"/>
              <a:t>Matériels &amp; Méthodes</a:t>
            </a:r>
            <a:endParaRPr/>
          </a:p>
        </p:txBody>
      </p:sp>
      <p:sp>
        <p:nvSpPr>
          <p:cNvPr id="50" name="Google Shape;50;g3650dd18025_1_4"/>
          <p:cNvSpPr txBox="1"/>
          <p:nvPr/>
        </p:nvSpPr>
        <p:spPr>
          <a:xfrm>
            <a:off x="3074669" y="4811070"/>
            <a:ext cx="29946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rPr>
              <a:t>Malone Baldy - 26 septembre 2025</a:t>
            </a:r>
            <a:endParaRPr/>
          </a:p>
        </p:txBody>
      </p:sp>
      <p:pic>
        <p:nvPicPr>
          <p:cNvPr descr="AGV_vUcu2XTN-CrwFvWt10hqGyHjG9M71NhU6asl4MB0-NaSuFLUxQr9nNckWX2ylaSn1hawLwjdCFNhxyaLz8g9b0JklRIld3o3kCXYPUfMZmxLiE3MQ68pbxC9VE5bRirjwbHc5F7t8PhaoNx8JxoL-g=s2048.png" id="51" name="Google Shape;51;g3650dd18025_1_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85250" y="1546550"/>
            <a:ext cx="4034850" cy="2701750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Google Shape;52;g3650dd18025_1_4"/>
          <p:cNvSpPr txBox="1"/>
          <p:nvPr/>
        </p:nvSpPr>
        <p:spPr>
          <a:xfrm>
            <a:off x="5281600" y="1743025"/>
            <a:ext cx="3337800" cy="255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1F5C"/>
              </a:buClr>
              <a:buSzPts val="1600"/>
              <a:buFont typeface="Calibri"/>
              <a:buChar char="●"/>
            </a:pPr>
            <a:r>
              <a:rPr lang="en-US" sz="1600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Software : Max / MSP</a:t>
            </a:r>
            <a:endParaRPr sz="1600">
              <a:solidFill>
                <a:srgbClr val="081F5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081F5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081F5C"/>
              </a:buClr>
              <a:buSzPts val="1600"/>
              <a:buFont typeface="Calibri"/>
              <a:buChar char="●"/>
            </a:pPr>
            <a:r>
              <a:rPr lang="en-US" sz="1600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Type de stimulus</a:t>
            </a:r>
            <a:endParaRPr sz="1600">
              <a:solidFill>
                <a:srgbClr val="081F5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081F5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1F5C"/>
              </a:buClr>
              <a:buSzPts val="1600"/>
              <a:buFont typeface="Calibri"/>
              <a:buChar char="●"/>
            </a:pPr>
            <a:r>
              <a:rPr b="0" i="0" lang="en-US" sz="1600" u="none" cap="none" strike="noStrike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Patch d’entrainement </a:t>
            </a:r>
            <a:r>
              <a:rPr lang="en-US" sz="1600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b="0" i="0" lang="en-US" sz="1600" u="none" cap="none" strike="noStrike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 4 HP</a:t>
            </a:r>
            <a:endParaRPr b="0" i="0" sz="1600" u="none" cap="none" strike="noStrike">
              <a:solidFill>
                <a:srgbClr val="081F5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081F5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1F5C"/>
              </a:buClr>
              <a:buSzPts val="1600"/>
              <a:buFont typeface="Calibri"/>
              <a:buChar char="●"/>
            </a:pPr>
            <a:r>
              <a:rPr lang="en-US" sz="1600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Patch test : 12 HP</a:t>
            </a:r>
            <a:endParaRPr sz="1600">
              <a:solidFill>
                <a:srgbClr val="081F5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081F5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1F5C"/>
              </a:buClr>
              <a:buSzPts val="1600"/>
              <a:buFont typeface="Calibri"/>
              <a:buChar char="●"/>
            </a:pPr>
            <a:r>
              <a:rPr lang="en-US" sz="1600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HRTF générique (</a:t>
            </a:r>
            <a:r>
              <a:rPr lang="en-US" sz="1600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MIT)</a:t>
            </a:r>
            <a:r>
              <a:rPr lang="en-US" sz="1600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 pour virtualiser le son</a:t>
            </a:r>
            <a:endParaRPr sz="1600">
              <a:solidFill>
                <a:srgbClr val="081F5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" name="Google Shape;53;g3650dd18025_1_4"/>
          <p:cNvCxnSpPr/>
          <p:nvPr/>
        </p:nvCxnSpPr>
        <p:spPr>
          <a:xfrm flipH="1" rot="10800000">
            <a:off x="785247" y="1100477"/>
            <a:ext cx="7675500" cy="279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5"/>
          <p:cNvSpPr txBox="1"/>
          <p:nvPr>
            <p:ph idx="4294967295"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marR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r>
              <a:rPr lang="en-US" sz="2800"/>
              <a:t>Matériels &amp; Méthodes</a:t>
            </a:r>
            <a:endParaRPr/>
          </a:p>
        </p:txBody>
      </p:sp>
      <p:sp>
        <p:nvSpPr>
          <p:cNvPr id="59" name="Google Shape;59;p5"/>
          <p:cNvSpPr txBox="1"/>
          <p:nvPr/>
        </p:nvSpPr>
        <p:spPr>
          <a:xfrm>
            <a:off x="3074669" y="4811070"/>
            <a:ext cx="29946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rPr>
              <a:t>Malone Baldy - 26 septembre 2025</a:t>
            </a:r>
            <a:endParaRPr/>
          </a:p>
        </p:txBody>
      </p:sp>
      <p:pic>
        <p:nvPicPr>
          <p:cNvPr descr="AGV_vUc5DLsg9j8FHA6TCWXVAk7C7TZL0Tle2xfCW1py1GtZmOQEhm32iNA-fLlMv15RkZjXg_HutV6tOZhcihbeKcVmfxxFfrXmZ_G3Z_ZlJd1Vro661n_wQYj_nfv7H6Bfwq8SHsdFlpcwVkmsXszXUYk=s2048.png" id="60" name="Google Shape;60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81075" y="1624337"/>
            <a:ext cx="2802308" cy="2830461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5"/>
          <p:cNvSpPr txBox="1"/>
          <p:nvPr/>
        </p:nvSpPr>
        <p:spPr>
          <a:xfrm>
            <a:off x="4401874" y="2377463"/>
            <a:ext cx="39396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1F5C"/>
              </a:buClr>
              <a:buSzPts val="1800"/>
              <a:buFont typeface="Calibri"/>
              <a:buChar char="●"/>
            </a:pPr>
            <a:r>
              <a:rPr lang="en-US" sz="1800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12 H</a:t>
            </a:r>
            <a:r>
              <a:rPr b="0" i="0" lang="en-US" sz="1800" u="none" cap="none" strike="noStrike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aut-parleurs </a:t>
            </a:r>
            <a:r>
              <a:rPr b="1" i="0" lang="en-US" sz="1800" u="sng" cap="none" strike="noStrike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virtuels</a:t>
            </a:r>
            <a:r>
              <a:rPr lang="en-US" sz="1800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 sur 360°</a:t>
            </a:r>
            <a:endParaRPr sz="1800">
              <a:solidFill>
                <a:srgbClr val="081F5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81F5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1F5C"/>
              </a:buClr>
              <a:buSzPts val="1800"/>
              <a:buFont typeface="Calibri"/>
              <a:buChar char="●"/>
            </a:pPr>
            <a:r>
              <a:rPr lang="en-US" sz="1800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Espace de 30°</a:t>
            </a:r>
            <a:endParaRPr sz="1800">
              <a:solidFill>
                <a:srgbClr val="081F5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" name="Google Shape;62;p5"/>
          <p:cNvCxnSpPr/>
          <p:nvPr/>
        </p:nvCxnSpPr>
        <p:spPr>
          <a:xfrm flipH="1" rot="10800000">
            <a:off x="785250" y="1100475"/>
            <a:ext cx="7675500" cy="279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6"/>
          <p:cNvSpPr txBox="1"/>
          <p:nvPr>
            <p:ph idx="4294967295"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marR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r>
              <a:rPr lang="en-US" sz="2800"/>
              <a:t>Matériels &amp; Méthodes </a:t>
            </a:r>
            <a:endParaRPr>
              <a:solidFill>
                <a:srgbClr val="B71C2E"/>
              </a:solidFill>
            </a:endParaRPr>
          </a:p>
        </p:txBody>
      </p:sp>
      <p:sp>
        <p:nvSpPr>
          <p:cNvPr id="68" name="Google Shape;68;p6"/>
          <p:cNvSpPr txBox="1"/>
          <p:nvPr/>
        </p:nvSpPr>
        <p:spPr>
          <a:xfrm>
            <a:off x="3074669" y="4811070"/>
            <a:ext cx="29946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rPr>
              <a:t>Malone Baldy - 26 septembre 2025</a:t>
            </a:r>
            <a:endParaRPr/>
          </a:p>
        </p:txBody>
      </p:sp>
      <p:pic>
        <p:nvPicPr>
          <p:cNvPr id="69" name="Google Shape;69;p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24525" y="1307722"/>
            <a:ext cx="3294950" cy="346368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0" name="Google Shape;70;p6"/>
          <p:cNvCxnSpPr/>
          <p:nvPr/>
        </p:nvCxnSpPr>
        <p:spPr>
          <a:xfrm flipH="1" rot="10800000">
            <a:off x="785250" y="1100475"/>
            <a:ext cx="7675500" cy="279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7"/>
          <p:cNvSpPr txBox="1"/>
          <p:nvPr>
            <p:ph idx="4294967295"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marR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r>
              <a:rPr lang="en-US" sz="2800"/>
              <a:t>Résultats - </a:t>
            </a:r>
            <a:r>
              <a:rPr lang="en-US" sz="2800">
                <a:solidFill>
                  <a:srgbClr val="081F5C"/>
                </a:solidFill>
              </a:rPr>
              <a:t>audiométriques</a:t>
            </a:r>
            <a:r>
              <a:rPr lang="en-US" sz="2800"/>
              <a:t> </a:t>
            </a:r>
            <a:endParaRPr/>
          </a:p>
        </p:txBody>
      </p:sp>
      <p:sp>
        <p:nvSpPr>
          <p:cNvPr id="76" name="Google Shape;76;p7"/>
          <p:cNvSpPr txBox="1"/>
          <p:nvPr/>
        </p:nvSpPr>
        <p:spPr>
          <a:xfrm>
            <a:off x="3074669" y="4811070"/>
            <a:ext cx="29946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rPr>
              <a:t>Malone Baldy - 26 septembre 2025</a:t>
            </a:r>
            <a:endParaRPr/>
          </a:p>
        </p:txBody>
      </p:sp>
      <p:sp>
        <p:nvSpPr>
          <p:cNvPr id="77" name="Google Shape;77;p7"/>
          <p:cNvSpPr txBox="1"/>
          <p:nvPr/>
        </p:nvSpPr>
        <p:spPr>
          <a:xfrm>
            <a:off x="5812350" y="3283850"/>
            <a:ext cx="3162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B71C2E"/>
                </a:solidFill>
                <a:latin typeface="Calibri"/>
                <a:ea typeface="Calibri"/>
                <a:cs typeface="Calibri"/>
                <a:sym typeface="Calibri"/>
              </a:rPr>
              <a:t>Population presbyacousique</a:t>
            </a:r>
            <a:endParaRPr sz="2000">
              <a:solidFill>
                <a:srgbClr val="B71C2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8" name="Google Shape;78;p7" title="Capture d’écran 2025-09-03 à 10.39.58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46150" y="1221688"/>
            <a:ext cx="3492599" cy="2960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7" title="Capture d’écran 2025-09-03 à 19.37.05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49200" y="3859450"/>
            <a:ext cx="1448578" cy="4926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80" name="Google Shape;80;p7"/>
          <p:cNvCxnSpPr/>
          <p:nvPr/>
        </p:nvCxnSpPr>
        <p:spPr>
          <a:xfrm flipH="1" rot="10800000">
            <a:off x="785250" y="1100475"/>
            <a:ext cx="7675500" cy="279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8"/>
          <p:cNvSpPr txBox="1"/>
          <p:nvPr>
            <p:ph idx="4294967295"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marR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r>
              <a:rPr lang="en-US" sz="2800"/>
              <a:t>Résultats - </a:t>
            </a:r>
            <a:r>
              <a:rPr lang="en-US" sz="2800">
                <a:solidFill>
                  <a:srgbClr val="081F5C"/>
                </a:solidFill>
              </a:rPr>
              <a:t>P1 vs P2 au global</a:t>
            </a:r>
            <a:endParaRPr>
              <a:solidFill>
                <a:srgbClr val="081F5C"/>
              </a:solidFill>
            </a:endParaRPr>
          </a:p>
        </p:txBody>
      </p:sp>
      <p:sp>
        <p:nvSpPr>
          <p:cNvPr id="86" name="Google Shape;86;p8"/>
          <p:cNvSpPr txBox="1"/>
          <p:nvPr/>
        </p:nvSpPr>
        <p:spPr>
          <a:xfrm>
            <a:off x="3074669" y="4811070"/>
            <a:ext cx="29946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rPr>
              <a:t>Malone Baldy - 26 septembre 2025</a:t>
            </a:r>
            <a:endParaRPr/>
          </a:p>
        </p:txBody>
      </p:sp>
      <p:pic>
        <p:nvPicPr>
          <p:cNvPr descr="AGV_vUf2p53_uNPa_viGYryvUOt55_ALCpHzbMObajhC-qfPSrbiKxr-jJsaS7T6oLF5E2cRtr_zk067mcZ_x9ro8dBya3Io_cuWg6ME2raTLRI6WVuygDJGUSZS22GUKSVizLiXrGrL384WcKCz2v9BU24=s2048.png" id="87" name="Google Shape;87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28651" y="1220250"/>
            <a:ext cx="2516424" cy="3150350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8"/>
          <p:cNvSpPr txBox="1"/>
          <p:nvPr/>
        </p:nvSpPr>
        <p:spPr>
          <a:xfrm>
            <a:off x="2393425" y="4057750"/>
            <a:ext cx="45651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8"/>
          <p:cNvSpPr txBox="1"/>
          <p:nvPr/>
        </p:nvSpPr>
        <p:spPr>
          <a:xfrm>
            <a:off x="3992299" y="1961950"/>
            <a:ext cx="3939600" cy="1477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1F5C"/>
              </a:buClr>
              <a:buSzPts val="1800"/>
              <a:buFont typeface="Calibri"/>
              <a:buChar char="●"/>
            </a:pPr>
            <a:r>
              <a:rPr lang="en-US" sz="1800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Pas de </a:t>
            </a:r>
            <a:r>
              <a:rPr lang="en-US" sz="1800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différence</a:t>
            </a:r>
            <a:r>
              <a:rPr lang="en-US" sz="1800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 significative entre les deux scores RMS</a:t>
            </a:r>
            <a:endParaRPr sz="1800">
              <a:solidFill>
                <a:srgbClr val="081F5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81F5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1F5C"/>
              </a:buClr>
              <a:buSzPts val="1800"/>
              <a:buFont typeface="Calibri"/>
              <a:buChar char="●"/>
            </a:pPr>
            <a:r>
              <a:rPr lang="en-US" sz="1800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Pas de différence significative entre les deux variances (nb erreurs)</a:t>
            </a:r>
            <a:endParaRPr sz="1800">
              <a:solidFill>
                <a:srgbClr val="081F5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0" name="Google Shape;90;p8"/>
          <p:cNvCxnSpPr/>
          <p:nvPr/>
        </p:nvCxnSpPr>
        <p:spPr>
          <a:xfrm flipH="1" rot="10800000">
            <a:off x="785250" y="1100475"/>
            <a:ext cx="7675500" cy="279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9"/>
          <p:cNvSpPr txBox="1"/>
          <p:nvPr>
            <p:ph idx="4294967295"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marR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r>
              <a:rPr lang="en-US" sz="2800"/>
              <a:t>Résultats - </a:t>
            </a:r>
            <a:r>
              <a:rPr lang="en-US" sz="2800">
                <a:solidFill>
                  <a:srgbClr val="081F5C"/>
                </a:solidFill>
              </a:rPr>
              <a:t>P1 vs P2 par position</a:t>
            </a:r>
            <a:r>
              <a:rPr lang="en-US" sz="2800"/>
              <a:t> </a:t>
            </a:r>
            <a:endParaRPr/>
          </a:p>
        </p:txBody>
      </p:sp>
      <p:sp>
        <p:nvSpPr>
          <p:cNvPr id="96" name="Google Shape;96;p9"/>
          <p:cNvSpPr txBox="1"/>
          <p:nvPr/>
        </p:nvSpPr>
        <p:spPr>
          <a:xfrm>
            <a:off x="3074669" y="4811070"/>
            <a:ext cx="29946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rPr>
              <a:t>Malone Baldy - 26 septembre 2025</a:t>
            </a:r>
            <a:endParaRPr/>
          </a:p>
        </p:txBody>
      </p:sp>
      <p:pic>
        <p:nvPicPr>
          <p:cNvPr descr="AGV_vUd-RrO6kMZiw0aAvuxnRL9XNBLT-WaW1tZ9_EYGmSF_kHOifrlj_tb8sFXnHLnwmq2xVfki1T2EbK7bOfsX7cIUyNY_KEqrATmqQRwyJUeyXs48lio3tjqtz6fnrHWEOJh6gM7FTQO9PiEjte8MrIU=s2048.png" id="97" name="Google Shape;97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5541" y="1440788"/>
            <a:ext cx="3811171" cy="2907276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9"/>
          <p:cNvSpPr txBox="1"/>
          <p:nvPr/>
        </p:nvSpPr>
        <p:spPr>
          <a:xfrm>
            <a:off x="4709325" y="2384463"/>
            <a:ext cx="4801500" cy="77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81F5C"/>
              </a:buClr>
              <a:buSzPts val="1800"/>
              <a:buFont typeface="Calibri"/>
              <a:buChar char="●"/>
            </a:pPr>
            <a:r>
              <a:rPr lang="en-US" sz="1800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Aucune différence significative sur </a:t>
            </a:r>
            <a:r>
              <a:rPr lang="en-US" sz="1800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l'ensemble</a:t>
            </a:r>
            <a:r>
              <a:rPr lang="en-US" sz="1800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 des 12 positions</a:t>
            </a:r>
            <a:endParaRPr sz="1800">
              <a:solidFill>
                <a:srgbClr val="081F5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9" name="Google Shape;99;p9"/>
          <p:cNvCxnSpPr/>
          <p:nvPr/>
        </p:nvCxnSpPr>
        <p:spPr>
          <a:xfrm flipH="1" rot="10800000">
            <a:off x="785250" y="1100475"/>
            <a:ext cx="7675500" cy="279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 txBox="1"/>
          <p:nvPr>
            <p:ph idx="4294967295"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marR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r>
              <a:rPr lang="en-US" sz="2800"/>
              <a:t>Résultats - </a:t>
            </a:r>
            <a:r>
              <a:rPr lang="en-US" sz="2800">
                <a:solidFill>
                  <a:srgbClr val="081F5C"/>
                </a:solidFill>
              </a:rPr>
              <a:t>moyenne de P1/P2 par position</a:t>
            </a:r>
            <a:endParaRPr>
              <a:solidFill>
                <a:srgbClr val="081F5C"/>
              </a:solidFill>
            </a:endParaRPr>
          </a:p>
        </p:txBody>
      </p:sp>
      <p:sp>
        <p:nvSpPr>
          <p:cNvPr id="105" name="Google Shape;105;p10"/>
          <p:cNvSpPr txBox="1"/>
          <p:nvPr/>
        </p:nvSpPr>
        <p:spPr>
          <a:xfrm>
            <a:off x="3074669" y="4811070"/>
            <a:ext cx="29946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rPr>
              <a:t>Malone Baldy - 26 septembre 2025</a:t>
            </a:r>
            <a:endParaRPr/>
          </a:p>
        </p:txBody>
      </p:sp>
      <p:sp>
        <p:nvSpPr>
          <p:cNvPr id="106" name="Google Shape;106;p10"/>
          <p:cNvSpPr txBox="1"/>
          <p:nvPr/>
        </p:nvSpPr>
        <p:spPr>
          <a:xfrm>
            <a:off x="4543800" y="2032425"/>
            <a:ext cx="4600200" cy="171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81F5C"/>
              </a:buClr>
              <a:buSzPts val="1800"/>
              <a:buFont typeface="Calibri"/>
              <a:buChar char="●"/>
            </a:pPr>
            <a:r>
              <a:rPr lang="en-US" sz="1800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Différence significative entre 0° et 180°: plus d’erreur significative avant que </a:t>
            </a:r>
            <a:r>
              <a:rPr lang="en-US" sz="1800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arrière</a:t>
            </a:r>
            <a:endParaRPr sz="1800">
              <a:solidFill>
                <a:srgbClr val="081F5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81F5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81F5C"/>
              </a:buClr>
              <a:buSzPts val="1800"/>
              <a:buFont typeface="Calibri"/>
              <a:buChar char="●"/>
            </a:pPr>
            <a:r>
              <a:rPr lang="en-US" sz="1800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Différence non significative entre 90° et 270° : pas de différence significative gauche/droite</a:t>
            </a:r>
            <a:endParaRPr sz="1800">
              <a:solidFill>
                <a:srgbClr val="081F5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7" name="Google Shape;107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1388" y="1603063"/>
            <a:ext cx="3775126" cy="2872988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8" name="Google Shape;108;p10"/>
          <p:cNvCxnSpPr/>
          <p:nvPr/>
        </p:nvCxnSpPr>
        <p:spPr>
          <a:xfrm flipH="1" rot="10800000">
            <a:off x="785250" y="1100475"/>
            <a:ext cx="7675500" cy="279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1"/>
          <p:cNvSpPr txBox="1"/>
          <p:nvPr>
            <p:ph idx="4294967295"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marR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r>
              <a:rPr lang="en-US" sz="2800"/>
              <a:t>Résultats - </a:t>
            </a:r>
            <a:r>
              <a:rPr lang="en-US" sz="2800">
                <a:solidFill>
                  <a:srgbClr val="081F5C"/>
                </a:solidFill>
              </a:rPr>
              <a:t>P1/P2 par</a:t>
            </a:r>
            <a:r>
              <a:rPr lang="en-US" sz="2800"/>
              <a:t> </a:t>
            </a:r>
            <a:r>
              <a:rPr lang="en-US" sz="2800">
                <a:solidFill>
                  <a:srgbClr val="081F5C"/>
                </a:solidFill>
              </a:rPr>
              <a:t>données socio-démographiques</a:t>
            </a:r>
            <a:endParaRPr>
              <a:solidFill>
                <a:srgbClr val="081F5C"/>
              </a:solidFill>
            </a:endParaRPr>
          </a:p>
        </p:txBody>
      </p:sp>
      <p:sp>
        <p:nvSpPr>
          <p:cNvPr id="114" name="Google Shape;114;p11"/>
          <p:cNvSpPr txBox="1"/>
          <p:nvPr/>
        </p:nvSpPr>
        <p:spPr>
          <a:xfrm>
            <a:off x="3074669" y="4811070"/>
            <a:ext cx="29946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rPr>
              <a:t>Malone Baldy - 26 septembre 2025</a:t>
            </a:r>
            <a:endParaRPr/>
          </a:p>
        </p:txBody>
      </p:sp>
      <p:pic>
        <p:nvPicPr>
          <p:cNvPr descr="AGV_vUe4TWrhu5B5Y9X-4lTr0NhC_wWQlAnaHYyNNQClTiM6w7qVfYJ8HmTE1zuvWxFzBX590tY9kMblXzuJYx8o9JLFxv9udAOkE0FQIMWP7ihY0jCmlD2h90C8p28Uelwc3fota4fKLebY5LpwouHtWEs=s2048.png" id="115" name="Google Shape;115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85250" y="1268050"/>
            <a:ext cx="2201224" cy="3647599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11"/>
          <p:cNvSpPr txBox="1"/>
          <p:nvPr/>
        </p:nvSpPr>
        <p:spPr>
          <a:xfrm>
            <a:off x="3868475" y="1421688"/>
            <a:ext cx="4818300" cy="230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81F5C"/>
              </a:buClr>
              <a:buSzPts val="1800"/>
              <a:buFont typeface="Calibri"/>
              <a:buChar char="●"/>
            </a:pPr>
            <a:r>
              <a:rPr lang="en-US" sz="1800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Aucune différence significative entre le groupe de primo-appareillés et de renouvellement</a:t>
            </a:r>
            <a:endParaRPr sz="1800">
              <a:solidFill>
                <a:srgbClr val="081F5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81F5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81F5C"/>
              </a:buClr>
              <a:buSzPts val="1800"/>
              <a:buFont typeface="Calibri"/>
              <a:buChar char="●"/>
            </a:pPr>
            <a:r>
              <a:rPr lang="en-US" sz="1800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Aucune différence significative entre les hommes et les femmes</a:t>
            </a:r>
            <a:endParaRPr sz="1800">
              <a:solidFill>
                <a:srgbClr val="081F5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81F5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81F5C"/>
              </a:buClr>
              <a:buSzPts val="1800"/>
              <a:buFont typeface="Calibri"/>
              <a:buChar char="●"/>
            </a:pPr>
            <a:r>
              <a:rPr lang="en-US" sz="1800">
                <a:solidFill>
                  <a:srgbClr val="081F5C"/>
                </a:solidFill>
                <a:latin typeface="Calibri"/>
                <a:ea typeface="Calibri"/>
                <a:cs typeface="Calibri"/>
                <a:sym typeface="Calibri"/>
              </a:rPr>
              <a:t>Pas de corrélation significative en fonction de l’âge</a:t>
            </a:r>
            <a:endParaRPr sz="1800">
              <a:solidFill>
                <a:srgbClr val="081F5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7" name="Google Shape;117;p11"/>
          <p:cNvCxnSpPr/>
          <p:nvPr/>
        </p:nvCxnSpPr>
        <p:spPr>
          <a:xfrm flipH="1" rot="10800000">
            <a:off x="785250" y="1100475"/>
            <a:ext cx="7675500" cy="279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2"/>
          <p:cNvSpPr txBox="1"/>
          <p:nvPr>
            <p:ph idx="4294967295" type="title"/>
          </p:nvPr>
        </p:nvSpPr>
        <p:spPr>
          <a:xfrm>
            <a:off x="628650" y="282402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marR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r>
              <a:rPr lang="en-US" sz="2800"/>
              <a:t>Discussion </a:t>
            </a:r>
            <a:endParaRPr/>
          </a:p>
        </p:txBody>
      </p:sp>
      <p:sp>
        <p:nvSpPr>
          <p:cNvPr id="123" name="Google Shape;123;p12"/>
          <p:cNvSpPr txBox="1"/>
          <p:nvPr>
            <p:ph idx="4294967295" type="body"/>
          </p:nvPr>
        </p:nvSpPr>
        <p:spPr>
          <a:xfrm>
            <a:off x="546000" y="1684524"/>
            <a:ext cx="8052000" cy="277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Autofit/>
          </a:bodyPr>
          <a:lstStyle/>
          <a:p>
            <a:pPr indent="-219108" lvl="0" marL="597568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81F5C"/>
              </a:buClr>
              <a:buSzPts val="1800"/>
              <a:buFont typeface="Calibri"/>
              <a:buChar char="●"/>
            </a:pPr>
            <a:r>
              <a:rPr lang="en-US" sz="1800">
                <a:solidFill>
                  <a:srgbClr val="081F5C"/>
                </a:solidFill>
              </a:rPr>
              <a:t>Erreur RMS P1 vs P2</a:t>
            </a:r>
            <a:endParaRPr sz="1800">
              <a:solidFill>
                <a:srgbClr val="081F5C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4572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/>
              <a:t>Résultats similaires </a:t>
            </a:r>
            <a:r>
              <a:rPr lang="en-US" sz="1500"/>
              <a:t>(</a:t>
            </a:r>
            <a:r>
              <a:rPr i="1" lang="en-US" sz="1500"/>
              <a:t>Dubois et al., 2021</a:t>
            </a:r>
            <a:r>
              <a:rPr lang="en-US" sz="1500"/>
              <a:t>)</a:t>
            </a:r>
            <a:endParaRPr sz="1500"/>
          </a:p>
          <a:p>
            <a:pPr indent="4572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9144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/>
              <a:t>HRTF génériques/non individualisées </a:t>
            </a:r>
            <a:r>
              <a:rPr lang="en-US" sz="1500"/>
              <a:t>(</a:t>
            </a:r>
            <a:r>
              <a:rPr i="1" lang="en-US" sz="1500"/>
              <a:t>Wightman et Kistler, 1989; Wenzel et al., 1993; Majdak et al., 2013</a:t>
            </a:r>
            <a:r>
              <a:rPr lang="en-US" sz="1500"/>
              <a:t>)</a:t>
            </a:r>
            <a:endParaRPr sz="1500"/>
          </a:p>
          <a:p>
            <a:pPr indent="0" lvl="0" marL="9144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9144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/>
              <a:t>Localisation spatiale virtuelle et localisation spatiale en champs libre </a:t>
            </a:r>
            <a:r>
              <a:rPr lang="en-US" sz="1500"/>
              <a:t>(</a:t>
            </a:r>
            <a:r>
              <a:rPr i="1" lang="en-US" sz="1500"/>
              <a:t>Brungart et al., 2017</a:t>
            </a:r>
            <a:r>
              <a:rPr lang="en-US" sz="1500"/>
              <a:t>)</a:t>
            </a:r>
            <a:endParaRPr sz="1500"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12"/>
          <p:cNvSpPr txBox="1"/>
          <p:nvPr/>
        </p:nvSpPr>
        <p:spPr>
          <a:xfrm>
            <a:off x="3074669" y="4811070"/>
            <a:ext cx="29946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rPr>
              <a:t>Malone Baldy - 26 septembre 2025</a:t>
            </a:r>
            <a:endParaRPr/>
          </a:p>
        </p:txBody>
      </p:sp>
      <p:sp>
        <p:nvSpPr>
          <p:cNvPr id="125" name="Google Shape;125;p12"/>
          <p:cNvSpPr txBox="1"/>
          <p:nvPr/>
        </p:nvSpPr>
        <p:spPr>
          <a:xfrm>
            <a:off x="2345875" y="784594"/>
            <a:ext cx="126900" cy="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6" name="Google Shape;126;p12" title="Capture d’écran 2025-09-01 à 15.57.46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40373" y="2138025"/>
            <a:ext cx="372225" cy="4117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64718" y="2964550"/>
            <a:ext cx="447883" cy="41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2" title="Capture d’écran 2025-09-01 à 16.02.09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25282" y="3967925"/>
            <a:ext cx="326757" cy="2769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29" name="Google Shape;129;p12"/>
          <p:cNvCxnSpPr/>
          <p:nvPr/>
        </p:nvCxnSpPr>
        <p:spPr>
          <a:xfrm flipH="1" rot="10800000">
            <a:off x="785250" y="1100475"/>
            <a:ext cx="7675500" cy="279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37a818e094b_0_69"/>
          <p:cNvSpPr txBox="1"/>
          <p:nvPr>
            <p:ph idx="4294967295"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marR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r>
              <a:rPr lang="en-US" sz="2800"/>
              <a:t>Discussion </a:t>
            </a:r>
            <a:endParaRPr/>
          </a:p>
        </p:txBody>
      </p:sp>
      <p:sp>
        <p:nvSpPr>
          <p:cNvPr id="135" name="Google Shape;135;g37a818e094b_0_69"/>
          <p:cNvSpPr txBox="1"/>
          <p:nvPr>
            <p:ph idx="4294967295" type="body"/>
          </p:nvPr>
        </p:nvSpPr>
        <p:spPr>
          <a:xfrm>
            <a:off x="546000" y="1383875"/>
            <a:ext cx="8052000" cy="342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Helvetica Neue"/>
              <a:buNone/>
            </a:pPr>
            <a:r>
              <a:t/>
            </a:r>
            <a:endParaRPr sz="14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19108" lvl="0" marL="59756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1F5C"/>
              </a:buClr>
              <a:buSzPts val="1800"/>
              <a:buFont typeface="Calibri"/>
              <a:buChar char="●"/>
            </a:pPr>
            <a:r>
              <a:rPr lang="en-US" sz="1800">
                <a:solidFill>
                  <a:srgbClr val="081F5C"/>
                </a:solidFill>
              </a:rPr>
              <a:t>Erreur RMS par position spatiale</a:t>
            </a:r>
            <a:endParaRPr sz="1800">
              <a:solidFill>
                <a:srgbClr val="081F5C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/>
              <a:t>    	</a:t>
            </a:r>
            <a:r>
              <a:rPr lang="en-US" sz="1800"/>
              <a:t>Position avant/arrière </a:t>
            </a:r>
            <a:r>
              <a:rPr lang="en-US" sz="1500"/>
              <a:t>(</a:t>
            </a:r>
            <a:r>
              <a:rPr i="1" lang="en-US" sz="1500"/>
              <a:t>Wightman et Kistler, 1989; Wenzel et al., 1993</a:t>
            </a:r>
            <a:r>
              <a:rPr lang="en-US" sz="1500"/>
              <a:t>)</a:t>
            </a:r>
            <a:endParaRPr sz="1500"/>
          </a:p>
          <a:p>
            <a:pPr indent="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6858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4572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</a:rPr>
              <a:t>Position droite/gauche</a:t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914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</a:rPr>
              <a:t>Espacement utilisé par Mueller et al en 2012, cependant meilleure visualisation de l’écart entre P1 et P2 avec espacement plus petit entre les haut-parleurs </a:t>
            </a:r>
            <a:r>
              <a:rPr lang="en-US" sz="1500">
                <a:solidFill>
                  <a:schemeClr val="dk1"/>
                </a:solidFill>
              </a:rPr>
              <a:t>(</a:t>
            </a:r>
            <a:r>
              <a:rPr i="1" lang="en-US" sz="1500">
                <a:solidFill>
                  <a:schemeClr val="dk1"/>
                </a:solidFill>
              </a:rPr>
              <a:t>Wood &amp; Bizley, 2015</a:t>
            </a:r>
            <a:r>
              <a:rPr lang="en-US" sz="1500">
                <a:solidFill>
                  <a:schemeClr val="dk1"/>
                </a:solidFill>
              </a:rPr>
              <a:t>)</a:t>
            </a:r>
            <a:endParaRPr sz="1500"/>
          </a:p>
        </p:txBody>
      </p:sp>
      <p:sp>
        <p:nvSpPr>
          <p:cNvPr id="136" name="Google Shape;136;g37a818e094b_0_69"/>
          <p:cNvSpPr txBox="1"/>
          <p:nvPr/>
        </p:nvSpPr>
        <p:spPr>
          <a:xfrm>
            <a:off x="3074669" y="4811070"/>
            <a:ext cx="29946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rPr>
              <a:t>Malone Baldy - 26 septembre 2025</a:t>
            </a:r>
            <a:endParaRPr/>
          </a:p>
        </p:txBody>
      </p:sp>
      <p:sp>
        <p:nvSpPr>
          <p:cNvPr id="137" name="Google Shape;137;g37a818e094b_0_69"/>
          <p:cNvSpPr txBox="1"/>
          <p:nvPr/>
        </p:nvSpPr>
        <p:spPr>
          <a:xfrm>
            <a:off x="2345875" y="784594"/>
            <a:ext cx="126900" cy="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8" name="Google Shape;138;g37a818e094b_0_69" title="Capture d’écran 2025-09-01 à 15.45.15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70476" y="2120527"/>
            <a:ext cx="299397" cy="456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g37a818e094b_0_69" title="Capture d’écran 2025-09-01 à 15.45.15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70476" y="2824901"/>
            <a:ext cx="299400" cy="4566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g37a818e094b_0_69" title="Capture d’écran 2025-09-01 à 15.48.46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04088" y="3569325"/>
            <a:ext cx="432175" cy="3983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41" name="Google Shape;141;g37a818e094b_0_69"/>
          <p:cNvCxnSpPr/>
          <p:nvPr/>
        </p:nvCxnSpPr>
        <p:spPr>
          <a:xfrm flipH="1" rot="10800000">
            <a:off x="785250" y="1100475"/>
            <a:ext cx="7675500" cy="279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37a818e094b_0_29"/>
          <p:cNvSpPr txBox="1"/>
          <p:nvPr>
            <p:ph idx="4294967295"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marR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r>
              <a:rPr lang="en-US" sz="2800"/>
              <a:t>Discussion </a:t>
            </a:r>
            <a:endParaRPr/>
          </a:p>
        </p:txBody>
      </p:sp>
      <p:sp>
        <p:nvSpPr>
          <p:cNvPr id="147" name="Google Shape;147;g37a818e094b_0_29"/>
          <p:cNvSpPr txBox="1"/>
          <p:nvPr>
            <p:ph idx="4294967295" type="body"/>
          </p:nvPr>
        </p:nvSpPr>
        <p:spPr>
          <a:xfrm>
            <a:off x="546000" y="1463288"/>
            <a:ext cx="8052000" cy="27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 lnSpcReduction="1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19108" lvl="0" marL="59756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1F5C"/>
              </a:buClr>
              <a:buSzPts val="1800"/>
              <a:buFont typeface="Calibri"/>
              <a:buChar char="●"/>
            </a:pPr>
            <a:r>
              <a:rPr lang="en-US" sz="1800">
                <a:solidFill>
                  <a:srgbClr val="081F5C"/>
                </a:solidFill>
              </a:rPr>
              <a:t>Erreur RMS et données socio-démographiques</a:t>
            </a:r>
            <a:endParaRPr sz="1800">
              <a:solidFill>
                <a:srgbClr val="081F5C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Helvetica Neue"/>
              <a:buNone/>
            </a:pPr>
            <a:r>
              <a:t/>
            </a:r>
            <a:endParaRPr sz="1600"/>
          </a:p>
          <a:p>
            <a:pPr indent="228600" lvl="0" marL="6858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/>
              <a:t>Type d’appareillage</a:t>
            </a:r>
            <a:endParaRPr sz="1800"/>
          </a:p>
          <a:p>
            <a:pPr indent="228600" lvl="0" marL="6858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6858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228600" lvl="0" marL="6858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/>
              <a:t>Genre </a:t>
            </a:r>
            <a:r>
              <a:rPr lang="en-US" sz="1500"/>
              <a:t>(</a:t>
            </a:r>
            <a:r>
              <a:rPr i="1" lang="en-US" sz="1500"/>
              <a:t>Zundorf et al. 2010</a:t>
            </a:r>
            <a:r>
              <a:rPr lang="en-US" sz="1500"/>
              <a:t>)</a:t>
            </a:r>
            <a:endParaRPr sz="1500"/>
          </a:p>
          <a:p>
            <a:pPr indent="228600" lvl="0" marL="6858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6858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228600" lvl="0" marL="6858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/>
              <a:t>Âge </a:t>
            </a:r>
            <a:r>
              <a:rPr lang="en-US" sz="1500">
                <a:solidFill>
                  <a:schemeClr val="dk1"/>
                </a:solidFill>
              </a:rPr>
              <a:t>(</a:t>
            </a:r>
            <a:r>
              <a:rPr i="1" lang="en-US" sz="1500">
                <a:solidFill>
                  <a:schemeClr val="dk1"/>
                </a:solidFill>
              </a:rPr>
              <a:t>Freigang et al., 2015</a:t>
            </a:r>
            <a:r>
              <a:rPr lang="en-US" sz="1500">
                <a:solidFill>
                  <a:schemeClr val="dk1"/>
                </a:solidFill>
              </a:rPr>
              <a:t>)</a:t>
            </a:r>
            <a:endParaRPr sz="1500">
              <a:solidFill>
                <a:schemeClr val="dk1"/>
              </a:solidFill>
            </a:endParaRPr>
          </a:p>
          <a:p>
            <a:pPr indent="228600" lvl="0" marL="6858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48" name="Google Shape;148;g37a818e094b_0_29"/>
          <p:cNvSpPr txBox="1"/>
          <p:nvPr/>
        </p:nvSpPr>
        <p:spPr>
          <a:xfrm>
            <a:off x="3074669" y="4811070"/>
            <a:ext cx="29946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rPr>
              <a:t>Malone Baldy - 26 septembre 2025</a:t>
            </a:r>
            <a:endParaRPr/>
          </a:p>
        </p:txBody>
      </p:sp>
      <p:sp>
        <p:nvSpPr>
          <p:cNvPr id="149" name="Google Shape;149;g37a818e094b_0_29"/>
          <p:cNvSpPr txBox="1"/>
          <p:nvPr/>
        </p:nvSpPr>
        <p:spPr>
          <a:xfrm>
            <a:off x="2345875" y="784594"/>
            <a:ext cx="126900" cy="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0" name="Google Shape;150;g37a818e094b_0_29" title="Capture d’écran 2025-09-01 à 15.41.21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70127" y="2748648"/>
            <a:ext cx="578900" cy="573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g37a818e094b_0_29" title="Capture d’écran 2025-09-01 à 15.42.54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33650" y="3504455"/>
            <a:ext cx="451825" cy="467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g37a818e094b_0_29" title="Capture d’écran 2025-09-02 à 21.29.54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33663" y="2092702"/>
            <a:ext cx="451825" cy="44741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3" name="Google Shape;153;g37a818e094b_0_29"/>
          <p:cNvCxnSpPr/>
          <p:nvPr/>
        </p:nvCxnSpPr>
        <p:spPr>
          <a:xfrm flipH="1" rot="10800000">
            <a:off x="785250" y="1100475"/>
            <a:ext cx="7675500" cy="279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3"/>
          <p:cNvSpPr txBox="1"/>
          <p:nvPr>
            <p:ph idx="4294967295"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marR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r>
              <a:rPr lang="en-US" sz="2800"/>
              <a:t>Conclusion</a:t>
            </a:r>
            <a:endParaRPr/>
          </a:p>
        </p:txBody>
      </p:sp>
      <p:sp>
        <p:nvSpPr>
          <p:cNvPr id="159" name="Google Shape;159;p13"/>
          <p:cNvSpPr txBox="1"/>
          <p:nvPr>
            <p:ph idx="4294967295" type="body"/>
          </p:nvPr>
        </p:nvSpPr>
        <p:spPr>
          <a:xfrm>
            <a:off x="628625" y="1466550"/>
            <a:ext cx="7886700" cy="2613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 lnSpcReduction="1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-249053" lvl="0" marL="180473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Char char="•"/>
            </a:pPr>
            <a:r>
              <a:rPr lang="en-US" sz="1800"/>
              <a:t>Problématique : L’ajout d’une sur-</a:t>
            </a:r>
            <a:r>
              <a:rPr lang="en-US" sz="1800"/>
              <a:t>amplification sur une bande de fréquence spécifique améliore elle la localisation spatiale virtuelle à 360° chez le patient appareillé malentendant ?</a:t>
            </a:r>
            <a:endParaRPr sz="1800"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-249053" lvl="0" marL="180473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81F5C"/>
              </a:buClr>
              <a:buSzPts val="1800"/>
              <a:buFont typeface="Calibri"/>
              <a:buChar char="•"/>
            </a:pPr>
            <a:r>
              <a:rPr lang="en-US" sz="1800">
                <a:solidFill>
                  <a:schemeClr val="dk1"/>
                </a:solidFill>
              </a:rPr>
              <a:t>Amélioration non significative avec le programme 2 -&gt;</a:t>
            </a:r>
            <a:r>
              <a:rPr lang="en-US" sz="1800">
                <a:solidFill>
                  <a:srgbClr val="081F5C"/>
                </a:solidFill>
              </a:rPr>
              <a:t> </a:t>
            </a:r>
            <a:r>
              <a:rPr lang="en-US" sz="1800">
                <a:solidFill>
                  <a:srgbClr val="B71C2E"/>
                </a:solidFill>
              </a:rPr>
              <a:t>Sur-a</a:t>
            </a:r>
            <a:r>
              <a:rPr lang="en-US" sz="1800">
                <a:solidFill>
                  <a:srgbClr val="B71C2E"/>
                </a:solidFill>
              </a:rPr>
              <a:t>mplification</a:t>
            </a:r>
            <a:r>
              <a:rPr lang="en-US" sz="1800">
                <a:solidFill>
                  <a:srgbClr val="081F5C"/>
                </a:solidFill>
              </a:rPr>
              <a:t> </a:t>
            </a:r>
            <a:r>
              <a:rPr lang="en-US" sz="1800">
                <a:solidFill>
                  <a:schemeClr val="dk1"/>
                </a:solidFill>
              </a:rPr>
              <a:t>ne semble pas restaurer efficacement les indices fins des HRTF</a:t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81F5C"/>
              </a:solidFill>
            </a:endParaRPr>
          </a:p>
          <a:p>
            <a:pPr indent="-249053" lvl="0" marL="180473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Char char="•"/>
            </a:pPr>
            <a:r>
              <a:rPr lang="en-US" sz="1800"/>
              <a:t>Localisation spatiale virtuelle verticale et HRTF individualisées </a:t>
            </a:r>
            <a:endParaRPr sz="1800"/>
          </a:p>
        </p:txBody>
      </p:sp>
      <p:sp>
        <p:nvSpPr>
          <p:cNvPr id="160" name="Google Shape;160;p13"/>
          <p:cNvSpPr txBox="1"/>
          <p:nvPr/>
        </p:nvSpPr>
        <p:spPr>
          <a:xfrm>
            <a:off x="3074669" y="4811070"/>
            <a:ext cx="29946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rPr>
              <a:t>Malone Baldy - 26 septembre 2025</a:t>
            </a:r>
            <a:endParaRPr/>
          </a:p>
        </p:txBody>
      </p:sp>
      <p:cxnSp>
        <p:nvCxnSpPr>
          <p:cNvPr id="161" name="Google Shape;161;p13"/>
          <p:cNvCxnSpPr/>
          <p:nvPr/>
        </p:nvCxnSpPr>
        <p:spPr>
          <a:xfrm flipH="1" rot="10800000">
            <a:off x="785250" y="1100475"/>
            <a:ext cx="7675500" cy="279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4"/>
          <p:cNvSpPr txBox="1"/>
          <p:nvPr/>
        </p:nvSpPr>
        <p:spPr>
          <a:xfrm>
            <a:off x="2701535" y="2229331"/>
            <a:ext cx="3633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71C2E"/>
              </a:buClr>
              <a:buSzPts val="2800"/>
              <a:buFont typeface="Calibri"/>
              <a:buNone/>
            </a:pPr>
            <a:r>
              <a:rPr b="0" i="0" lang="en-US" sz="2400" u="none" cap="none" strike="noStrike">
                <a:solidFill>
                  <a:srgbClr val="B71C2E"/>
                </a:solidFill>
                <a:latin typeface="Calibri"/>
                <a:ea typeface="Calibri"/>
                <a:cs typeface="Calibri"/>
                <a:sym typeface="Calibri"/>
              </a:rPr>
              <a:t>Merci de votre attention</a:t>
            </a:r>
            <a:endParaRPr sz="2400"/>
          </a:p>
        </p:txBody>
      </p:sp>
      <p:sp>
        <p:nvSpPr>
          <p:cNvPr id="167" name="Google Shape;167;p14"/>
          <p:cNvSpPr txBox="1"/>
          <p:nvPr/>
        </p:nvSpPr>
        <p:spPr>
          <a:xfrm>
            <a:off x="2459255" y="2988443"/>
            <a:ext cx="42255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</a:pPr>
            <a:r>
              <a:rPr b="0" i="0" lang="en-US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Soutenance de mémoire en vue de l’obtention du </a:t>
            </a:r>
            <a:br>
              <a:rPr b="0" i="0" lang="en-US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en-US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DIPLÔME D’ETAT D’AUDIOPROTHESISTE</a:t>
            </a:r>
            <a:endParaRPr/>
          </a:p>
        </p:txBody>
      </p:sp>
      <p:sp>
        <p:nvSpPr>
          <p:cNvPr id="168" name="Google Shape;168;p14"/>
          <p:cNvSpPr txBox="1"/>
          <p:nvPr/>
        </p:nvSpPr>
        <p:spPr>
          <a:xfrm>
            <a:off x="2331744" y="3639790"/>
            <a:ext cx="44805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</a:pPr>
            <a:r>
              <a:rPr b="0" i="1" lang="en-US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Malone Baldy</a:t>
            </a:r>
            <a:br>
              <a:rPr b="0" i="1" lang="en-US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en-US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Supervision</a:t>
            </a:r>
            <a:endParaRPr b="0" i="0" u="none" cap="none" strike="noStrike">
              <a:solidFill>
                <a:srgbClr val="000000"/>
              </a:solidFill>
              <a:latin typeface="Carlito"/>
              <a:ea typeface="Carlito"/>
              <a:cs typeface="Carlito"/>
              <a:sym typeface="Carlito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</a:pPr>
            <a:r>
              <a:rPr b="0" i="0" lang="en-US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1" lang="en-US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Dr Nicolas Vannson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</a:pPr>
            <a:r>
              <a:rPr b="0" i="1" lang="en-US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Le 26 septembre 2025</a:t>
            </a:r>
            <a:endParaRPr/>
          </a:p>
        </p:txBody>
      </p:sp>
      <p:pic>
        <p:nvPicPr>
          <p:cNvPr descr="Une image contenant dessinDescription générée automatiquement" id="169" name="Google Shape;169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054850" y="398859"/>
            <a:ext cx="1002506" cy="113585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70" name="Google Shape;170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6100" y="546496"/>
            <a:ext cx="2518172" cy="8084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37f336a2212_0_0"/>
          <p:cNvSpPr txBox="1"/>
          <p:nvPr>
            <p:ph idx="4294967295"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marR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r>
              <a:rPr lang="en-US" sz="2800"/>
              <a:t>Annexes</a:t>
            </a:r>
            <a:endParaRPr/>
          </a:p>
        </p:txBody>
      </p:sp>
      <p:sp>
        <p:nvSpPr>
          <p:cNvPr id="176" name="Google Shape;176;g37f336a2212_0_0"/>
          <p:cNvSpPr txBox="1"/>
          <p:nvPr/>
        </p:nvSpPr>
        <p:spPr>
          <a:xfrm>
            <a:off x="3074669" y="4811070"/>
            <a:ext cx="29946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rPr>
              <a:t>Malone Baldy - 26 septembre 2025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7a50a695dc_0_0"/>
          <p:cNvSpPr txBox="1"/>
          <p:nvPr/>
        </p:nvSpPr>
        <p:spPr>
          <a:xfrm>
            <a:off x="3074669" y="4811070"/>
            <a:ext cx="29946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rPr>
              <a:t>Malone Baldy - 26 septembre 2025</a:t>
            </a:r>
            <a:endParaRPr/>
          </a:p>
        </p:txBody>
      </p:sp>
      <p:pic>
        <p:nvPicPr>
          <p:cNvPr descr="AGV_vUcQoSsstNilkDGwzu2zjcNvGDbpfEHKLVS0DYmdw_4tXV_90cm-V3BtStKhQIYVRgK6kkJT9RilnJuYVSS8upqNCRZyPJOxXoYbvZ3KtaWfupkYs2b1CouCb-aKm25YMCvhlPGJtCHE_GzFKgoS6qY=s2048.png" id="182" name="Google Shape;182;g37a50a695dc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04775" y="793950"/>
            <a:ext cx="5280425" cy="3454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Thème Office">
  <a:themeElements>
    <a:clrScheme name="Thème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hème Office">
  <a:themeElements>
    <a:clrScheme name="Thème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/>
</file>